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customXml/itemProps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8" r:id="rId3"/>
    <p:sldId id="257" r:id="rId4"/>
    <p:sldId id="256" r:id="rId5"/>
    <p:sldId id="259" r:id="rId6"/>
    <p:sldId id="262" r:id="rId7"/>
    <p:sldId id="263" r:id="rId8"/>
    <p:sldId id="264" r:id="rId9"/>
    <p:sldId id="260" r:id="rId10"/>
    <p:sldId id="269" r:id="rId11"/>
    <p:sldId id="266" r:id="rId12"/>
    <p:sldId id="267" r:id="rId13"/>
    <p:sldId id="271" r:id="rId15"/>
    <p:sldId id="270" r:id="rId16"/>
    <p:sldId id="268" r:id="rId17"/>
    <p:sldId id="276" r:id="rId18"/>
    <p:sldId id="275" r:id="rId19"/>
    <p:sldId id="277" r:id="rId20"/>
    <p:sldId id="278" r:id="rId21"/>
    <p:sldId id="282" r:id="rId22"/>
    <p:sldId id="280" r:id="rId23"/>
    <p:sldId id="283" r:id="rId24"/>
    <p:sldId id="284" r:id="rId25"/>
    <p:sldId id="281"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3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customXml" Target="../customXml/item1.xml"/><Relationship Id="rId30" Type="http://schemas.openxmlformats.org/officeDocument/2006/relationships/customXmlProps" Target="../customXml/itemProps6.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9.jpeg"/><Relationship Id="rId1" Type="http://schemas.openxmlformats.org/officeDocument/2006/relationships/image" Target="../media/image4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52.jpeg"/><Relationship Id="rId1"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jpe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jpeg"/><Relationship Id="rId1" Type="http://schemas.openxmlformats.org/officeDocument/2006/relationships/image" Target="../media/image29.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osample2epoch20size2class17"/>
          <p:cNvPicPr>
            <a:picLocks noChangeAspect="1"/>
          </p:cNvPicPr>
          <p:nvPr/>
        </p:nvPicPr>
        <p:blipFill>
          <a:blip r:embed="rId1"/>
          <a:stretch>
            <a:fillRect/>
          </a:stretch>
        </p:blipFill>
        <p:spPr>
          <a:xfrm>
            <a:off x="6165850" y="656590"/>
            <a:ext cx="5942330" cy="5027295"/>
          </a:xfrm>
          <a:prstGeom prst="rect">
            <a:avLst/>
          </a:prstGeom>
        </p:spPr>
      </p:pic>
      <p:pic>
        <p:nvPicPr>
          <p:cNvPr id="5" name="图片 4"/>
          <p:cNvPicPr>
            <a:picLocks noChangeAspect="1"/>
          </p:cNvPicPr>
          <p:nvPr/>
        </p:nvPicPr>
        <p:blipFill>
          <a:blip r:embed="rId2"/>
          <a:stretch>
            <a:fillRect/>
          </a:stretch>
        </p:blipFill>
        <p:spPr>
          <a:xfrm>
            <a:off x="0" y="605155"/>
            <a:ext cx="6066155" cy="5180330"/>
          </a:xfrm>
          <a:prstGeom prst="rect">
            <a:avLst/>
          </a:prstGeom>
        </p:spPr>
      </p:pic>
      <p:sp>
        <p:nvSpPr>
          <p:cNvPr id="3" name="文本框 2"/>
          <p:cNvSpPr txBox="1"/>
          <p:nvPr/>
        </p:nvSpPr>
        <p:spPr>
          <a:xfrm>
            <a:off x="4658360" y="5742305"/>
            <a:ext cx="4388485" cy="368300"/>
          </a:xfrm>
          <a:prstGeom prst="rect">
            <a:avLst/>
          </a:prstGeom>
          <a:noFill/>
        </p:spPr>
        <p:txBody>
          <a:bodyPr wrap="square" rtlCol="0">
            <a:spAutoFit/>
          </a:bodyPr>
          <a:p>
            <a:r>
              <a:rPr lang="en-US" altLang="zh-CN"/>
              <a:t>2017</a:t>
            </a:r>
            <a:r>
              <a:rPr lang="zh-CN" altLang="en-US"/>
              <a:t>年 协同训练方法</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Learning From Unlabeled Data_14"/>
          <p:cNvPicPr>
            <a:picLocks noChangeAspect="1"/>
          </p:cNvPicPr>
          <p:nvPr>
            <p:custDataLst>
              <p:tags r:id="rId1"/>
            </p:custDataLst>
          </p:nvPr>
        </p:nvPicPr>
        <p:blipFill>
          <a:blip r:embed="rId2"/>
          <a:srcRect t="3389" b="13222"/>
          <a:stretch>
            <a:fillRect/>
          </a:stretch>
        </p:blipFill>
        <p:spPr>
          <a:xfrm>
            <a:off x="0" y="159385"/>
            <a:ext cx="9491345" cy="4452620"/>
          </a:xfrm>
          <a:prstGeom prst="rect">
            <a:avLst/>
          </a:prstGeom>
        </p:spPr>
      </p:pic>
      <p:pic>
        <p:nvPicPr>
          <p:cNvPr id="3" name="图片 2"/>
          <p:cNvPicPr>
            <a:picLocks noChangeAspect="1"/>
          </p:cNvPicPr>
          <p:nvPr/>
        </p:nvPicPr>
        <p:blipFill>
          <a:blip r:embed="rId3"/>
          <a:stretch>
            <a:fillRect/>
          </a:stretch>
        </p:blipFill>
        <p:spPr>
          <a:xfrm>
            <a:off x="973455" y="5334000"/>
            <a:ext cx="11218545" cy="544830"/>
          </a:xfrm>
          <a:prstGeom prst="rect">
            <a:avLst/>
          </a:prstGeom>
        </p:spPr>
      </p:pic>
      <p:sp>
        <p:nvSpPr>
          <p:cNvPr id="5" name="文本框 4"/>
          <p:cNvSpPr txBox="1"/>
          <p:nvPr/>
        </p:nvSpPr>
        <p:spPr>
          <a:xfrm>
            <a:off x="77470" y="5407025"/>
            <a:ext cx="1019175" cy="398780"/>
          </a:xfrm>
          <a:prstGeom prst="rect">
            <a:avLst/>
          </a:prstGeom>
          <a:noFill/>
        </p:spPr>
        <p:txBody>
          <a:bodyPr wrap="square" rtlCol="0">
            <a:spAutoFit/>
          </a:bodyPr>
          <a:p>
            <a:r>
              <a:rPr lang="en-US" altLang="zh-CN" sz="2000" b="1"/>
              <a:t>UDA</a:t>
            </a:r>
            <a:r>
              <a:rPr lang="zh-CN" altLang="en-US" sz="2000" b="1"/>
              <a:t>：</a:t>
            </a:r>
            <a:endParaRPr lang="zh-CN" altLang="en-US" sz="2000" b="1"/>
          </a:p>
        </p:txBody>
      </p:sp>
      <p:sp>
        <p:nvSpPr>
          <p:cNvPr id="7" name="文本框 6"/>
          <p:cNvSpPr txBox="1"/>
          <p:nvPr/>
        </p:nvSpPr>
        <p:spPr>
          <a:xfrm>
            <a:off x="9036685" y="1321435"/>
            <a:ext cx="2772410" cy="2584450"/>
          </a:xfrm>
          <a:prstGeom prst="rect">
            <a:avLst/>
          </a:prstGeom>
          <a:noFill/>
        </p:spPr>
        <p:txBody>
          <a:bodyPr wrap="square" rtlCol="0">
            <a:spAutoFit/>
          </a:bodyPr>
          <a:p>
            <a:r>
              <a:rPr lang="zh-CN" altLang="en-US"/>
              <a:t>左：标准数据计算标准监督损失</a:t>
            </a:r>
            <a:endParaRPr lang="zh-CN" altLang="en-US"/>
          </a:p>
          <a:p>
            <a:r>
              <a:rPr lang="zh-CN" altLang="en-US"/>
              <a:t>右：使用未标注数据，计算实例与其增强版本之间的一致性损失</a:t>
            </a:r>
            <a:endParaRPr lang="zh-CN" altLang="en-US"/>
          </a:p>
          <a:p>
            <a:endParaRPr lang="zh-CN" altLang="en-US"/>
          </a:p>
          <a:p>
            <a:r>
              <a:rPr lang="zh-CN" altLang="en-US"/>
              <a:t>在损失函数中使用隐式的迭代过程将类标签从标注数据传播到未标注数据</a:t>
            </a:r>
            <a:endParaRPr lang="zh-CN" altLang="en-US"/>
          </a:p>
        </p:txBody>
      </p:sp>
      <p:sp>
        <p:nvSpPr>
          <p:cNvPr id="10" name="文本框 9"/>
          <p:cNvSpPr txBox="1"/>
          <p:nvPr/>
        </p:nvSpPr>
        <p:spPr>
          <a:xfrm>
            <a:off x="5685155" y="2305050"/>
            <a:ext cx="2790190" cy="306705"/>
          </a:xfrm>
          <a:prstGeom prst="rect">
            <a:avLst/>
          </a:prstGeom>
          <a:noFill/>
          <a:ln w="28575">
            <a:solidFill>
              <a:srgbClr val="FF0000"/>
            </a:solidFill>
          </a:ln>
        </p:spPr>
        <p:txBody>
          <a:bodyPr wrap="square" rtlCol="0">
            <a:spAutoFit/>
          </a:bodyPr>
          <a:p>
            <a:endParaRPr lang="zh-CN" alt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164580" y="0"/>
            <a:ext cx="5975985" cy="4721225"/>
          </a:xfrm>
          <a:prstGeom prst="rect">
            <a:avLst/>
          </a:prstGeom>
        </p:spPr>
      </p:pic>
      <p:pic>
        <p:nvPicPr>
          <p:cNvPr id="4" name="图片 3"/>
          <p:cNvPicPr>
            <a:picLocks noChangeAspect="1"/>
          </p:cNvPicPr>
          <p:nvPr/>
        </p:nvPicPr>
        <p:blipFill>
          <a:blip r:embed="rId2"/>
          <a:stretch>
            <a:fillRect/>
          </a:stretch>
        </p:blipFill>
        <p:spPr>
          <a:xfrm>
            <a:off x="247650" y="4825365"/>
            <a:ext cx="10133965" cy="1931035"/>
          </a:xfrm>
          <a:prstGeom prst="rect">
            <a:avLst/>
          </a:prstGeom>
        </p:spPr>
      </p:pic>
      <p:pic>
        <p:nvPicPr>
          <p:cNvPr id="5" name="图片 4"/>
          <p:cNvPicPr>
            <a:picLocks noChangeAspect="1"/>
          </p:cNvPicPr>
          <p:nvPr/>
        </p:nvPicPr>
        <p:blipFill>
          <a:blip r:embed="rId3"/>
          <a:stretch>
            <a:fillRect/>
          </a:stretch>
        </p:blipFill>
        <p:spPr>
          <a:xfrm>
            <a:off x="247650" y="0"/>
            <a:ext cx="5726430" cy="48691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Learning From Unlabeled Data_14"/>
          <p:cNvPicPr>
            <a:picLocks noChangeAspect="1"/>
          </p:cNvPicPr>
          <p:nvPr>
            <p:custDataLst>
              <p:tags r:id="rId1"/>
            </p:custDataLst>
          </p:nvPr>
        </p:nvPicPr>
        <p:blipFill>
          <a:blip r:embed="rId2"/>
          <a:srcRect t="3389" b="13222"/>
          <a:stretch>
            <a:fillRect/>
          </a:stretch>
        </p:blipFill>
        <p:spPr>
          <a:xfrm>
            <a:off x="0" y="3810"/>
            <a:ext cx="9420225" cy="4418965"/>
          </a:xfrm>
          <a:prstGeom prst="rect">
            <a:avLst/>
          </a:prstGeom>
        </p:spPr>
      </p:pic>
      <p:pic>
        <p:nvPicPr>
          <p:cNvPr id="3" name="图片 2"/>
          <p:cNvPicPr>
            <a:picLocks noChangeAspect="1"/>
          </p:cNvPicPr>
          <p:nvPr/>
        </p:nvPicPr>
        <p:blipFill>
          <a:blip r:embed="rId3"/>
          <a:stretch>
            <a:fillRect/>
          </a:stretch>
        </p:blipFill>
        <p:spPr>
          <a:xfrm>
            <a:off x="973455" y="4997450"/>
            <a:ext cx="11218545" cy="544830"/>
          </a:xfrm>
          <a:prstGeom prst="rect">
            <a:avLst/>
          </a:prstGeom>
        </p:spPr>
      </p:pic>
      <p:pic>
        <p:nvPicPr>
          <p:cNvPr id="4" name="图片 3"/>
          <p:cNvPicPr>
            <a:picLocks noChangeAspect="1"/>
          </p:cNvPicPr>
          <p:nvPr/>
        </p:nvPicPr>
        <p:blipFill>
          <a:blip r:embed="rId4"/>
          <a:stretch>
            <a:fillRect/>
          </a:stretch>
        </p:blipFill>
        <p:spPr>
          <a:xfrm>
            <a:off x="973455" y="5770880"/>
            <a:ext cx="11216005" cy="719455"/>
          </a:xfrm>
          <a:prstGeom prst="rect">
            <a:avLst/>
          </a:prstGeom>
        </p:spPr>
      </p:pic>
      <p:sp>
        <p:nvSpPr>
          <p:cNvPr id="5" name="文本框 4"/>
          <p:cNvSpPr txBox="1"/>
          <p:nvPr/>
        </p:nvSpPr>
        <p:spPr>
          <a:xfrm>
            <a:off x="77470" y="5070475"/>
            <a:ext cx="1019175" cy="398780"/>
          </a:xfrm>
          <a:prstGeom prst="rect">
            <a:avLst/>
          </a:prstGeom>
          <a:noFill/>
        </p:spPr>
        <p:txBody>
          <a:bodyPr wrap="square" rtlCol="0">
            <a:spAutoFit/>
          </a:bodyPr>
          <a:p>
            <a:r>
              <a:rPr lang="en-US" altLang="zh-CN" sz="2000" b="1"/>
              <a:t>UDA</a:t>
            </a:r>
            <a:r>
              <a:rPr lang="zh-CN" altLang="en-US" sz="2000" b="1"/>
              <a:t>：</a:t>
            </a:r>
            <a:endParaRPr lang="zh-CN" altLang="en-US" sz="2000" b="1"/>
          </a:p>
        </p:txBody>
      </p:sp>
      <p:sp>
        <p:nvSpPr>
          <p:cNvPr id="6" name="文本框 5"/>
          <p:cNvSpPr txBox="1"/>
          <p:nvPr/>
        </p:nvSpPr>
        <p:spPr>
          <a:xfrm>
            <a:off x="77470" y="5930900"/>
            <a:ext cx="1019175" cy="398780"/>
          </a:xfrm>
          <a:prstGeom prst="rect">
            <a:avLst/>
          </a:prstGeom>
          <a:noFill/>
        </p:spPr>
        <p:txBody>
          <a:bodyPr wrap="square" rtlCol="0">
            <a:spAutoFit/>
          </a:bodyPr>
          <a:p>
            <a:r>
              <a:rPr lang="en-US" altLang="zh-CN" sz="2000" b="1"/>
              <a:t>ours</a:t>
            </a:r>
            <a:r>
              <a:rPr lang="zh-CN" altLang="en-US" sz="2000" b="1"/>
              <a:t>：</a:t>
            </a:r>
            <a:endParaRPr lang="zh-CN" altLang="en-US" sz="2000" b="1"/>
          </a:p>
        </p:txBody>
      </p:sp>
      <p:sp>
        <p:nvSpPr>
          <p:cNvPr id="7" name="文本框 6"/>
          <p:cNvSpPr txBox="1"/>
          <p:nvPr/>
        </p:nvSpPr>
        <p:spPr>
          <a:xfrm>
            <a:off x="9166225" y="1234440"/>
            <a:ext cx="2772410" cy="2584450"/>
          </a:xfrm>
          <a:prstGeom prst="rect">
            <a:avLst/>
          </a:prstGeom>
          <a:noFill/>
        </p:spPr>
        <p:txBody>
          <a:bodyPr wrap="square" rtlCol="0">
            <a:spAutoFit/>
          </a:bodyPr>
          <a:p>
            <a:r>
              <a:rPr lang="zh-CN" altLang="en-US"/>
              <a:t>左：标准数据计算单时相</a:t>
            </a:r>
            <a:r>
              <a:rPr lang="zh-CN" altLang="en-US"/>
              <a:t>标准监督损失</a:t>
            </a:r>
            <a:endParaRPr lang="zh-CN" altLang="en-US"/>
          </a:p>
          <a:p>
            <a:r>
              <a:rPr lang="zh-CN" altLang="en-US"/>
              <a:t>右：使用未标注数据，计算两个时相</a:t>
            </a:r>
            <a:r>
              <a:rPr lang="zh-CN" altLang="en-US"/>
              <a:t>之间的一致性损失</a:t>
            </a:r>
            <a:endParaRPr lang="zh-CN" altLang="en-US"/>
          </a:p>
          <a:p>
            <a:endParaRPr lang="zh-CN" altLang="en-US"/>
          </a:p>
          <a:p>
            <a:r>
              <a:rPr lang="zh-CN" altLang="en-US"/>
              <a:t>在损失函数中使用隐式的迭代过程将类标签从标注数据传播到未标注数据</a:t>
            </a:r>
            <a:endParaRPr lang="zh-CN" altLang="en-US"/>
          </a:p>
        </p:txBody>
      </p:sp>
      <p:pic>
        <p:nvPicPr>
          <p:cNvPr id="8" name="图片 7"/>
          <p:cNvPicPr>
            <a:picLocks noChangeAspect="1"/>
          </p:cNvPicPr>
          <p:nvPr/>
        </p:nvPicPr>
        <p:blipFill>
          <a:blip r:embed="rId5"/>
          <a:stretch>
            <a:fillRect/>
          </a:stretch>
        </p:blipFill>
        <p:spPr>
          <a:xfrm>
            <a:off x="6423025" y="3616325"/>
            <a:ext cx="981075" cy="866775"/>
          </a:xfrm>
          <a:prstGeom prst="rect">
            <a:avLst/>
          </a:prstGeom>
        </p:spPr>
      </p:pic>
      <p:pic>
        <p:nvPicPr>
          <p:cNvPr id="9" name="图片 8"/>
          <p:cNvPicPr>
            <a:picLocks noChangeAspect="1"/>
          </p:cNvPicPr>
          <p:nvPr/>
        </p:nvPicPr>
        <p:blipFill>
          <a:blip r:embed="rId6"/>
          <a:stretch>
            <a:fillRect/>
          </a:stretch>
        </p:blipFill>
        <p:spPr>
          <a:xfrm>
            <a:off x="6423025" y="766445"/>
            <a:ext cx="981075" cy="866775"/>
          </a:xfrm>
          <a:prstGeom prst="rect">
            <a:avLst/>
          </a:prstGeom>
        </p:spPr>
      </p:pic>
      <p:sp>
        <p:nvSpPr>
          <p:cNvPr id="10" name="文本框 9"/>
          <p:cNvSpPr txBox="1"/>
          <p:nvPr/>
        </p:nvSpPr>
        <p:spPr>
          <a:xfrm>
            <a:off x="5624830" y="2132330"/>
            <a:ext cx="2790190" cy="306705"/>
          </a:xfrm>
          <a:prstGeom prst="rect">
            <a:avLst/>
          </a:prstGeom>
          <a:noFill/>
          <a:ln w="28575">
            <a:solidFill>
              <a:srgbClr val="FF0000"/>
            </a:solidFill>
          </a:ln>
        </p:spPr>
        <p:txBody>
          <a:bodyPr wrap="square" rtlCol="0">
            <a:spAutoFit/>
          </a:bodyPr>
          <a:p>
            <a:endParaRPr lang="zh-CN" altLang="en-US" sz="1400"/>
          </a:p>
        </p:txBody>
      </p:sp>
      <p:pic>
        <p:nvPicPr>
          <p:cNvPr id="11" name="图片 10"/>
          <p:cNvPicPr>
            <a:picLocks noChangeAspect="1"/>
          </p:cNvPicPr>
          <p:nvPr/>
        </p:nvPicPr>
        <p:blipFill>
          <a:blip r:embed="rId7"/>
          <a:stretch>
            <a:fillRect/>
          </a:stretch>
        </p:blipFill>
        <p:spPr>
          <a:xfrm>
            <a:off x="674370" y="3375025"/>
            <a:ext cx="591820" cy="548005"/>
          </a:xfrm>
          <a:prstGeom prst="rect">
            <a:avLst/>
          </a:prstGeom>
        </p:spPr>
      </p:pic>
      <p:sp>
        <p:nvSpPr>
          <p:cNvPr id="12" name="文本框 11"/>
          <p:cNvSpPr txBox="1"/>
          <p:nvPr/>
        </p:nvSpPr>
        <p:spPr>
          <a:xfrm>
            <a:off x="2538730" y="5869305"/>
            <a:ext cx="3696970" cy="460375"/>
          </a:xfrm>
          <a:prstGeom prst="rect">
            <a:avLst/>
          </a:prstGeom>
          <a:noFill/>
          <a:ln w="28575">
            <a:solidFill>
              <a:srgbClr val="FF0000"/>
            </a:solidFill>
          </a:ln>
        </p:spPr>
        <p:txBody>
          <a:bodyPr wrap="square" rtlCol="0">
            <a:spAutoFit/>
          </a:bodyPr>
          <a:p>
            <a:endParaRPr lang="zh-CN" altLang="en-US" sz="2400"/>
          </a:p>
        </p:txBody>
      </p:sp>
      <p:sp>
        <p:nvSpPr>
          <p:cNvPr id="13" name="文本框 12"/>
          <p:cNvSpPr txBox="1"/>
          <p:nvPr/>
        </p:nvSpPr>
        <p:spPr>
          <a:xfrm>
            <a:off x="6483350" y="5869305"/>
            <a:ext cx="5588635" cy="460375"/>
          </a:xfrm>
          <a:prstGeom prst="rect">
            <a:avLst/>
          </a:prstGeom>
          <a:noFill/>
          <a:ln w="28575">
            <a:solidFill>
              <a:srgbClr val="FF0000"/>
            </a:solidFill>
          </a:ln>
        </p:spPr>
        <p:txBody>
          <a:bodyPr wrap="square" rtlCol="0">
            <a:spAutoFit/>
          </a:bodyPr>
          <a:p>
            <a:endParaRPr lang="zh-CN" altLang="en-US" sz="2400"/>
          </a:p>
        </p:txBody>
      </p:sp>
      <p:sp>
        <p:nvSpPr>
          <p:cNvPr id="14" name="文本框 13"/>
          <p:cNvSpPr txBox="1"/>
          <p:nvPr/>
        </p:nvSpPr>
        <p:spPr>
          <a:xfrm>
            <a:off x="3811270" y="6390640"/>
            <a:ext cx="1329690" cy="368300"/>
          </a:xfrm>
          <a:prstGeom prst="rect">
            <a:avLst/>
          </a:prstGeom>
          <a:noFill/>
        </p:spPr>
        <p:txBody>
          <a:bodyPr wrap="square" rtlCol="0">
            <a:spAutoFit/>
          </a:bodyPr>
          <a:p>
            <a:r>
              <a:rPr lang="zh-CN" altLang="en-US"/>
              <a:t>差异性</a:t>
            </a:r>
            <a:endParaRPr lang="zh-CN" altLang="en-US"/>
          </a:p>
        </p:txBody>
      </p:sp>
      <p:sp>
        <p:nvSpPr>
          <p:cNvPr id="15" name="文本框 14"/>
          <p:cNvSpPr txBox="1"/>
          <p:nvPr/>
        </p:nvSpPr>
        <p:spPr>
          <a:xfrm>
            <a:off x="8740775" y="6390640"/>
            <a:ext cx="1329690" cy="368300"/>
          </a:xfrm>
          <a:prstGeom prst="rect">
            <a:avLst/>
          </a:prstGeom>
          <a:noFill/>
        </p:spPr>
        <p:txBody>
          <a:bodyPr wrap="square" rtlCol="0">
            <a:spAutoFit/>
          </a:bodyPr>
          <a:p>
            <a:r>
              <a:rPr lang="zh-CN" altLang="en-US"/>
              <a:t>一致</a:t>
            </a:r>
            <a:r>
              <a:rPr lang="zh-CN" altLang="en-US"/>
              <a:t>性</a:t>
            </a:r>
            <a:endParaRPr lang="zh-CN" altLang="en-US"/>
          </a:p>
        </p:txBody>
      </p:sp>
      <p:sp>
        <p:nvSpPr>
          <p:cNvPr id="16" name="文本框 15"/>
          <p:cNvSpPr txBox="1"/>
          <p:nvPr/>
        </p:nvSpPr>
        <p:spPr>
          <a:xfrm>
            <a:off x="5495925" y="1988185"/>
            <a:ext cx="3325495" cy="922020"/>
          </a:xfrm>
          <a:prstGeom prst="rect">
            <a:avLst/>
          </a:prstGeom>
          <a:solidFill>
            <a:schemeClr val="bg1"/>
          </a:solidFill>
          <a:ln w="28575">
            <a:solidFill>
              <a:srgbClr val="FF0000"/>
            </a:solidFill>
          </a:ln>
        </p:spPr>
        <p:txBody>
          <a:bodyPr wrap="square" rtlCol="0">
            <a:spAutoFit/>
          </a:bodyPr>
          <a:p>
            <a:r>
              <a:rPr lang="en-US" altLang="zh-CN"/>
              <a:t>Calculate the KL divergence of predictions on the two samples between different temporals</a:t>
            </a:r>
            <a:endParaRPr lang="en-US" altLang="zh-CN"/>
          </a:p>
        </p:txBody>
      </p:sp>
      <p:sp>
        <p:nvSpPr>
          <p:cNvPr id="17" name="文本框 16"/>
          <p:cNvSpPr txBox="1"/>
          <p:nvPr/>
        </p:nvSpPr>
        <p:spPr>
          <a:xfrm>
            <a:off x="181610" y="44450"/>
            <a:ext cx="9888855" cy="721995"/>
          </a:xfrm>
          <a:prstGeom prst="rect">
            <a:avLst/>
          </a:prstGeom>
          <a:solidFill>
            <a:schemeClr val="bg1"/>
          </a:solidFill>
        </p:spPr>
        <p:txBody>
          <a:bodyPr wrap="square" rtlCol="0">
            <a:spAutoFit/>
          </a:bodyPr>
          <a:p>
            <a:endParaRPr lang="en-US" altLang="zh-CN" sz="900">
              <a:solidFill>
                <a:srgbClr val="5B93EB"/>
              </a:solidFill>
              <a:effectLst>
                <a:outerShdw blurRad="38100" dist="25400" dir="5400000" algn="ctr" rotWithShape="0">
                  <a:srgbClr val="6E747A">
                    <a:alpha val="43000"/>
                  </a:srgbClr>
                </a:outerShdw>
              </a:effectLst>
            </a:endParaRPr>
          </a:p>
          <a:p>
            <a:r>
              <a:rPr lang="en-US" altLang="zh-CN" sz="3200">
                <a:solidFill>
                  <a:srgbClr val="5B93EB"/>
                </a:solidFill>
                <a:effectLst>
                  <a:outerShdw blurRad="38100" dist="25400" dir="5400000" algn="ctr" rotWithShape="0">
                    <a:srgbClr val="6E747A">
                      <a:alpha val="43000"/>
                    </a:srgbClr>
                  </a:outerShdw>
                </a:effectLst>
              </a:rPr>
              <a:t>Consistency Training in Multi-temporal  Images Co-Training</a:t>
            </a:r>
            <a:endParaRPr lang="en-US" altLang="zh-CN" sz="3200">
              <a:solidFill>
                <a:srgbClr val="5B93EB"/>
              </a:solidFill>
              <a:effectLst>
                <a:outerShdw blurRad="38100" dist="25400" dir="5400000" algn="ctr" rotWithShape="0">
                  <a:srgbClr val="6E747A">
                    <a:alpha val="43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46100" y="203200"/>
            <a:ext cx="9482455" cy="645160"/>
          </a:xfrm>
          <a:prstGeom prst="rect">
            <a:avLst/>
          </a:prstGeom>
          <a:noFill/>
        </p:spPr>
        <p:txBody>
          <a:bodyPr wrap="square" rtlCol="0" anchor="t">
            <a:spAutoFit/>
          </a:bodyPr>
          <a:p>
            <a:r>
              <a:rPr lang="zh-CN" altLang="en-US">
                <a:sym typeface="+mn-ea"/>
              </a:rPr>
              <a:t>一、将</a:t>
            </a:r>
            <a:r>
              <a:rPr lang="en-US" altLang="zh-CN">
                <a:sym typeface="+mn-ea"/>
              </a:rPr>
              <a:t>Consistency Loss</a:t>
            </a:r>
            <a:r>
              <a:rPr lang="zh-CN" altLang="en-US">
                <a:sym typeface="+mn-ea"/>
              </a:rPr>
              <a:t>作为衡量一致性的指标，设定不同参数的训练过程中的</a:t>
            </a:r>
            <a:r>
              <a:rPr lang="en-US" altLang="zh-CN">
                <a:sym typeface="+mn-ea"/>
              </a:rPr>
              <a:t>Consistency Loss</a:t>
            </a:r>
            <a:r>
              <a:rPr lang="zh-CN" altLang="en-US">
                <a:sym typeface="+mn-ea"/>
              </a:rPr>
              <a:t>变化情况，判断时相间协同训练结果是否具有一致性</a:t>
            </a:r>
            <a:endParaRPr lang="zh-CN" altLang="en-US"/>
          </a:p>
        </p:txBody>
      </p:sp>
      <p:pic>
        <p:nvPicPr>
          <p:cNvPr id="4" name="图片 3" descr="label5unlabel5epoch20c1_0Coloss123"/>
          <p:cNvPicPr>
            <a:picLocks noChangeAspect="1"/>
          </p:cNvPicPr>
          <p:nvPr/>
        </p:nvPicPr>
        <p:blipFill>
          <a:blip r:embed="rId1"/>
          <a:stretch>
            <a:fillRect/>
          </a:stretch>
        </p:blipFill>
        <p:spPr>
          <a:xfrm>
            <a:off x="2197100" y="848360"/>
            <a:ext cx="7459980" cy="59677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21945" y="154940"/>
            <a:ext cx="10017760" cy="922020"/>
          </a:xfrm>
          <a:prstGeom prst="rect">
            <a:avLst/>
          </a:prstGeom>
          <a:noFill/>
        </p:spPr>
        <p:txBody>
          <a:bodyPr wrap="square" rtlCol="0">
            <a:spAutoFit/>
          </a:bodyPr>
          <a:p>
            <a:endParaRPr lang="zh-CN" altLang="en-US"/>
          </a:p>
          <a:p>
            <a:r>
              <a:rPr lang="zh-CN" altLang="en-US"/>
              <a:t>二、将</a:t>
            </a:r>
            <a:r>
              <a:rPr lang="en-US" altLang="zh-CN"/>
              <a:t>Consistency Loss</a:t>
            </a:r>
            <a:r>
              <a:rPr lang="zh-CN" altLang="en-US"/>
              <a:t>作为优化目标，隐式迭代训练模型，在训练过程中同时训练两个模型</a:t>
            </a:r>
            <a:endParaRPr lang="zh-CN" altLang="en-US"/>
          </a:p>
          <a:p>
            <a:endParaRPr lang="zh-CN" altLang="en-US"/>
          </a:p>
        </p:txBody>
      </p:sp>
      <p:pic>
        <p:nvPicPr>
          <p:cNvPr id="3" name="图片 2"/>
          <p:cNvPicPr>
            <a:picLocks noChangeAspect="1"/>
          </p:cNvPicPr>
          <p:nvPr/>
        </p:nvPicPr>
        <p:blipFill>
          <a:blip r:embed="rId1"/>
          <a:stretch>
            <a:fillRect/>
          </a:stretch>
        </p:blipFill>
        <p:spPr>
          <a:xfrm>
            <a:off x="267335" y="1087755"/>
            <a:ext cx="11184255" cy="4683125"/>
          </a:xfrm>
          <a:prstGeom prst="rect">
            <a:avLst/>
          </a:prstGeom>
        </p:spPr>
      </p:pic>
      <p:sp>
        <p:nvSpPr>
          <p:cNvPr id="13" name="文本框 12"/>
          <p:cNvSpPr txBox="1"/>
          <p:nvPr/>
        </p:nvSpPr>
        <p:spPr>
          <a:xfrm>
            <a:off x="321945" y="3422015"/>
            <a:ext cx="10873740" cy="829945"/>
          </a:xfrm>
          <a:prstGeom prst="rect">
            <a:avLst/>
          </a:prstGeom>
          <a:noFill/>
          <a:ln w="28575">
            <a:solidFill>
              <a:srgbClr val="FF0000"/>
            </a:solidFill>
          </a:ln>
        </p:spPr>
        <p:txBody>
          <a:bodyPr wrap="square" rtlCol="0">
            <a:spAutoFit/>
          </a:bodyPr>
          <a:p>
            <a:endParaRPr lang="zh-CN" altLang="en-US" sz="4800"/>
          </a:p>
        </p:txBody>
      </p:sp>
      <p:sp>
        <p:nvSpPr>
          <p:cNvPr id="4" name="文本框 3"/>
          <p:cNvSpPr txBox="1"/>
          <p:nvPr/>
        </p:nvSpPr>
        <p:spPr>
          <a:xfrm>
            <a:off x="321945" y="2653665"/>
            <a:ext cx="10873740" cy="768350"/>
          </a:xfrm>
          <a:prstGeom prst="rect">
            <a:avLst/>
          </a:prstGeom>
          <a:noFill/>
          <a:ln w="28575">
            <a:solidFill>
              <a:srgbClr val="FF0000"/>
            </a:solidFill>
          </a:ln>
        </p:spPr>
        <p:txBody>
          <a:bodyPr wrap="square" rtlCol="0">
            <a:spAutoFit/>
          </a:bodyPr>
          <a:p>
            <a:endParaRPr lang="zh-CN" altLang="en-US" sz="4400"/>
          </a:p>
        </p:txBody>
      </p:sp>
      <p:sp>
        <p:nvSpPr>
          <p:cNvPr id="5" name="文本框 4"/>
          <p:cNvSpPr txBox="1"/>
          <p:nvPr/>
        </p:nvSpPr>
        <p:spPr>
          <a:xfrm>
            <a:off x="321945" y="4246880"/>
            <a:ext cx="10873740" cy="1014730"/>
          </a:xfrm>
          <a:prstGeom prst="rect">
            <a:avLst/>
          </a:prstGeom>
          <a:noFill/>
          <a:ln w="28575">
            <a:solidFill>
              <a:srgbClr val="FF0000"/>
            </a:solidFill>
          </a:ln>
        </p:spPr>
        <p:txBody>
          <a:bodyPr wrap="square" rtlCol="0">
            <a:spAutoFit/>
          </a:bodyPr>
          <a:p>
            <a:endParaRPr lang="zh-CN" altLang="en-US" sz="6000"/>
          </a:p>
        </p:txBody>
      </p:sp>
      <p:sp>
        <p:nvSpPr>
          <p:cNvPr id="6" name="文本框 5"/>
          <p:cNvSpPr txBox="1"/>
          <p:nvPr/>
        </p:nvSpPr>
        <p:spPr>
          <a:xfrm>
            <a:off x="11191875" y="2815590"/>
            <a:ext cx="914400" cy="521970"/>
          </a:xfrm>
          <a:prstGeom prst="rect">
            <a:avLst/>
          </a:prstGeom>
          <a:noFill/>
        </p:spPr>
        <p:txBody>
          <a:bodyPr wrap="square" rtlCol="0">
            <a:spAutoFit/>
          </a:bodyPr>
          <a:p>
            <a:r>
              <a:rPr lang="zh-CN" altLang="en-US" sz="1400" b="1"/>
              <a:t>半监督</a:t>
            </a:r>
            <a:endParaRPr lang="zh-CN" altLang="en-US" sz="1400" b="1"/>
          </a:p>
          <a:p>
            <a:r>
              <a:rPr lang="zh-CN" altLang="en-US" sz="1400" b="1"/>
              <a:t>学习阶段</a:t>
            </a:r>
            <a:endParaRPr lang="zh-CN" altLang="en-US" sz="1400" b="1"/>
          </a:p>
        </p:txBody>
      </p:sp>
      <p:sp>
        <p:nvSpPr>
          <p:cNvPr id="7" name="文本框 6"/>
          <p:cNvSpPr txBox="1"/>
          <p:nvPr/>
        </p:nvSpPr>
        <p:spPr>
          <a:xfrm>
            <a:off x="11191875" y="3584575"/>
            <a:ext cx="914400" cy="521970"/>
          </a:xfrm>
          <a:prstGeom prst="rect">
            <a:avLst/>
          </a:prstGeom>
          <a:noFill/>
        </p:spPr>
        <p:txBody>
          <a:bodyPr wrap="square" rtlCol="0">
            <a:spAutoFit/>
          </a:bodyPr>
          <a:p>
            <a:r>
              <a:rPr lang="zh-CN" altLang="en-US" sz="1400" b="1"/>
              <a:t>优化目标阶段</a:t>
            </a:r>
            <a:endParaRPr lang="zh-CN" altLang="en-US" sz="1400" b="1"/>
          </a:p>
        </p:txBody>
      </p:sp>
      <p:sp>
        <p:nvSpPr>
          <p:cNvPr id="8" name="文本框 7"/>
          <p:cNvSpPr txBox="1"/>
          <p:nvPr/>
        </p:nvSpPr>
        <p:spPr>
          <a:xfrm>
            <a:off x="11191875" y="4506595"/>
            <a:ext cx="914400" cy="521970"/>
          </a:xfrm>
          <a:prstGeom prst="rect">
            <a:avLst/>
          </a:prstGeom>
          <a:noFill/>
        </p:spPr>
        <p:txBody>
          <a:bodyPr wrap="square" rtlCol="0">
            <a:spAutoFit/>
          </a:bodyPr>
          <a:p>
            <a:r>
              <a:rPr lang="zh-CN" altLang="en-US" sz="1400" b="1"/>
              <a:t>训练集</a:t>
            </a:r>
            <a:endParaRPr lang="zh-CN" altLang="en-US" sz="1400" b="1"/>
          </a:p>
          <a:p>
            <a:r>
              <a:rPr lang="zh-CN" altLang="en-US" sz="1400" b="1"/>
              <a:t>更新</a:t>
            </a:r>
            <a:r>
              <a:rPr lang="zh-CN" altLang="en-US" sz="1400" b="1"/>
              <a:t>阶段</a:t>
            </a:r>
            <a:endParaRPr lang="zh-CN" altLang="en-US" sz="14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YHLO_unlabel5epoch20c1_0Coloss123"/>
          <p:cNvPicPr>
            <a:picLocks noChangeAspect="1"/>
          </p:cNvPicPr>
          <p:nvPr/>
        </p:nvPicPr>
        <p:blipFill>
          <a:blip r:embed="rId1"/>
          <a:stretch>
            <a:fillRect/>
          </a:stretch>
        </p:blipFill>
        <p:spPr>
          <a:xfrm>
            <a:off x="55245" y="810895"/>
            <a:ext cx="6141085" cy="4914265"/>
          </a:xfrm>
          <a:prstGeom prst="rect">
            <a:avLst/>
          </a:prstGeom>
        </p:spPr>
      </p:pic>
      <p:pic>
        <p:nvPicPr>
          <p:cNvPr id="3" name="图片 2" descr="label3unlabel10epoch20c1_0Coloss123"/>
          <p:cNvPicPr>
            <a:picLocks noChangeAspect="1"/>
          </p:cNvPicPr>
          <p:nvPr/>
        </p:nvPicPr>
        <p:blipFill>
          <a:blip r:embed="rId2"/>
          <a:stretch>
            <a:fillRect/>
          </a:stretch>
        </p:blipFill>
        <p:spPr>
          <a:xfrm>
            <a:off x="6006465" y="810895"/>
            <a:ext cx="6169660" cy="49364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95275" y="76835"/>
            <a:ext cx="10373360" cy="1751965"/>
          </a:xfrm>
          <a:prstGeom prst="rect">
            <a:avLst/>
          </a:prstGeom>
          <a:noFill/>
        </p:spPr>
        <p:txBody>
          <a:bodyPr wrap="square" rtlCol="0">
            <a:spAutoFit/>
          </a:bodyPr>
          <a:p>
            <a:pPr>
              <a:lnSpc>
                <a:spcPct val="120000"/>
              </a:lnSpc>
            </a:pPr>
            <a:r>
              <a:rPr lang="zh-CN" altLang="en-US"/>
              <a:t>（</a:t>
            </a:r>
            <a:r>
              <a:rPr lang="en-US" altLang="zh-CN"/>
              <a:t>1</a:t>
            </a:r>
            <a:r>
              <a:rPr lang="zh-CN" altLang="en-US"/>
              <a:t>）</a:t>
            </a:r>
            <a:r>
              <a:rPr lang="zh-CN" altLang="en-US"/>
              <a:t>神经网络采用</a:t>
            </a:r>
            <a:r>
              <a:rPr lang="en-US" altLang="zh-CN"/>
              <a:t>consistency loss</a:t>
            </a:r>
            <a:r>
              <a:rPr lang="zh-CN" altLang="en-US"/>
              <a:t>训练难以拟合，初始数据量不够</a:t>
            </a:r>
            <a:endParaRPr lang="zh-CN" altLang="en-US"/>
          </a:p>
          <a:p>
            <a:pPr>
              <a:lnSpc>
                <a:spcPct val="120000"/>
              </a:lnSpc>
            </a:pPr>
            <a:r>
              <a:rPr lang="zh-CN" altLang="en-US"/>
              <a:t>（</a:t>
            </a:r>
            <a:r>
              <a:rPr lang="en-US" altLang="zh-CN"/>
              <a:t>2</a:t>
            </a:r>
            <a:r>
              <a:rPr lang="zh-CN" altLang="en-US"/>
              <a:t>）采用随机森林模型，损失函数固定，无法更改为</a:t>
            </a:r>
            <a:r>
              <a:rPr lang="en-US" altLang="zh-CN"/>
              <a:t>consistency loss</a:t>
            </a:r>
            <a:r>
              <a:rPr lang="zh-CN" altLang="en-US"/>
              <a:t>，且如果采用随机</a:t>
            </a:r>
            <a:r>
              <a:rPr lang="zh-CN" altLang="en-US"/>
              <a:t>迭代更新来减小损失，计算开销过大</a:t>
            </a:r>
            <a:endParaRPr lang="zh-CN" altLang="en-US"/>
          </a:p>
          <a:p>
            <a:pPr>
              <a:lnSpc>
                <a:spcPct val="120000"/>
              </a:lnSpc>
            </a:pPr>
            <a:r>
              <a:rPr lang="zh-CN" altLang="en-US"/>
              <a:t>（</a:t>
            </a:r>
            <a:r>
              <a:rPr lang="en-US" altLang="zh-CN"/>
              <a:t>3</a:t>
            </a:r>
            <a:r>
              <a:rPr lang="zh-CN" altLang="en-US"/>
              <a:t>）选择梯度提升树（</a:t>
            </a:r>
            <a:r>
              <a:rPr lang="en-US" altLang="zh-CN"/>
              <a:t>Gradient Boosting Decision Tree</a:t>
            </a:r>
            <a:r>
              <a:rPr lang="zh-CN" altLang="en-US"/>
              <a:t>）</a:t>
            </a:r>
            <a:r>
              <a:rPr lang="en-US" altLang="zh-CN"/>
              <a:t>GBDT</a:t>
            </a:r>
            <a:r>
              <a:rPr lang="zh-CN" altLang="en-US"/>
              <a:t>模型，用于分类，修改</a:t>
            </a:r>
            <a:r>
              <a:rPr lang="en-US" altLang="zh-CN"/>
              <a:t>cross_entropy</a:t>
            </a:r>
            <a:r>
              <a:rPr lang="zh-CN" altLang="en-US"/>
              <a:t>为</a:t>
            </a:r>
            <a:r>
              <a:rPr lang="en-US" altLang="zh-CN"/>
              <a:t>consistency loss</a:t>
            </a:r>
            <a:r>
              <a:rPr lang="zh-CN" altLang="en-US"/>
              <a:t>，可以采用梯度更新</a:t>
            </a:r>
            <a:endParaRPr lang="zh-CN" altLang="en-US"/>
          </a:p>
        </p:txBody>
      </p:sp>
      <p:pic>
        <p:nvPicPr>
          <p:cNvPr id="6" name="图片 5" descr="967544-37a15b71dc6f6ca3"/>
          <p:cNvPicPr>
            <a:picLocks noChangeAspect="1"/>
          </p:cNvPicPr>
          <p:nvPr/>
        </p:nvPicPr>
        <p:blipFill>
          <a:blip r:embed="rId1"/>
          <a:stretch>
            <a:fillRect/>
          </a:stretch>
        </p:blipFill>
        <p:spPr>
          <a:xfrm>
            <a:off x="2872105" y="1828800"/>
            <a:ext cx="6257925" cy="49720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GBDT_label2unlabel10Epoch20"/>
          <p:cNvPicPr>
            <a:picLocks noChangeAspect="1"/>
          </p:cNvPicPr>
          <p:nvPr/>
        </p:nvPicPr>
        <p:blipFill>
          <a:blip r:embed="rId1"/>
          <a:stretch>
            <a:fillRect/>
          </a:stretch>
        </p:blipFill>
        <p:spPr>
          <a:xfrm>
            <a:off x="6002020" y="822960"/>
            <a:ext cx="6102985" cy="4882515"/>
          </a:xfrm>
          <a:prstGeom prst="rect">
            <a:avLst/>
          </a:prstGeom>
        </p:spPr>
      </p:pic>
      <p:pic>
        <p:nvPicPr>
          <p:cNvPr id="3" name="图片 2" descr="GBDT_label1unlabel10Epoch20"/>
          <p:cNvPicPr>
            <a:picLocks noChangeAspect="1"/>
          </p:cNvPicPr>
          <p:nvPr/>
        </p:nvPicPr>
        <p:blipFill>
          <a:blip r:embed="rId2"/>
          <a:stretch>
            <a:fillRect/>
          </a:stretch>
        </p:blipFill>
        <p:spPr>
          <a:xfrm>
            <a:off x="0" y="822960"/>
            <a:ext cx="6085840" cy="48691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2920" y="292735"/>
            <a:ext cx="9992995" cy="5405755"/>
          </a:xfrm>
          <a:prstGeom prst="rect">
            <a:avLst/>
          </a:prstGeom>
          <a:noFill/>
        </p:spPr>
        <p:txBody>
          <a:bodyPr wrap="square" rtlCol="0">
            <a:spAutoFit/>
          </a:bodyPr>
          <a:p>
            <a:pPr>
              <a:lnSpc>
                <a:spcPct val="120000"/>
              </a:lnSpc>
            </a:pPr>
            <a:r>
              <a:rPr lang="zh-CN" altLang="en-US">
                <a:solidFill>
                  <a:schemeClr val="tx1"/>
                </a:solidFill>
                <a:effectLst>
                  <a:outerShdw blurRad="38100" dist="19050" dir="2700000" algn="tl" rotWithShape="0">
                    <a:schemeClr val="dk1">
                      <a:alpha val="40000"/>
                    </a:schemeClr>
                  </a:outerShdw>
                </a:effectLst>
              </a:rPr>
              <a:t>（</a:t>
            </a:r>
            <a:r>
              <a:rPr lang="en-US" altLang="zh-CN">
                <a:solidFill>
                  <a:schemeClr val="tx1"/>
                </a:solidFill>
                <a:effectLst>
                  <a:outerShdw blurRad="38100" dist="19050" dir="2700000" algn="tl" rotWithShape="0">
                    <a:schemeClr val="dk1">
                      <a:alpha val="40000"/>
                    </a:schemeClr>
                  </a:outerShdw>
                </a:effectLst>
              </a:rPr>
              <a:t>1</a:t>
            </a:r>
            <a:r>
              <a:rPr lang="zh-CN" altLang="en-US">
                <a:solidFill>
                  <a:schemeClr val="tx1"/>
                </a:solidFill>
                <a:effectLst>
                  <a:outerShdw blurRad="38100" dist="19050" dir="2700000" algn="tl" rotWithShape="0">
                    <a:schemeClr val="dk1">
                      <a:alpha val="40000"/>
                    </a:schemeClr>
                  </a:outerShdw>
                </a:effectLst>
              </a:rPr>
              <a:t>）</a:t>
            </a:r>
            <a:r>
              <a:rPr lang="en-US" altLang="zh-CN">
                <a:solidFill>
                  <a:schemeClr val="tx1"/>
                </a:solidFill>
                <a:effectLst>
                  <a:outerShdw blurRad="38100" dist="19050" dir="2700000" algn="tl" rotWithShape="0">
                    <a:schemeClr val="dk1">
                      <a:alpha val="40000"/>
                    </a:schemeClr>
                  </a:outerShdw>
                </a:effectLst>
              </a:rPr>
              <a:t> </a:t>
            </a:r>
            <a:r>
              <a:rPr lang="zh-CN" altLang="en-US">
                <a:solidFill>
                  <a:schemeClr val="tx1"/>
                </a:solidFill>
                <a:effectLst>
                  <a:outerShdw blurRad="38100" dist="19050" dir="2700000" algn="tl" rotWithShape="0">
                    <a:schemeClr val="dk1">
                      <a:alpha val="40000"/>
                    </a:schemeClr>
                  </a:outerShdw>
                </a:effectLst>
              </a:rPr>
              <a:t>训练数据中有标记样本和未标记样本差别过大，导致模型偏向于减小未标记样本的损失</a:t>
            </a:r>
            <a:endParaRPr lang="en-US" altLang="zh-CN">
              <a:solidFill>
                <a:schemeClr val="tx1"/>
              </a:solidFill>
              <a:effectLst>
                <a:outerShdw blurRad="38100" dist="19050" dir="2700000" algn="tl" rotWithShape="0">
                  <a:schemeClr val="dk1">
                    <a:alpha val="40000"/>
                  </a:schemeClr>
                </a:outerShdw>
              </a:effectLst>
            </a:endParaRPr>
          </a:p>
          <a:p>
            <a:pPr>
              <a:lnSpc>
                <a:spcPct val="120000"/>
              </a:lnSpc>
            </a:pPr>
            <a:r>
              <a:rPr lang="zh-CN" altLang="en-US">
                <a:solidFill>
                  <a:schemeClr val="tx1"/>
                </a:solidFill>
                <a:effectLst>
                  <a:outerShdw blurRad="38100" dist="19050" dir="2700000" algn="tl" rotWithShape="0">
                    <a:schemeClr val="dk1">
                      <a:alpha val="40000"/>
                    </a:schemeClr>
                  </a:outerShdw>
                </a:effectLst>
              </a:rPr>
              <a:t>解决办法：</a:t>
            </a:r>
            <a:r>
              <a:rPr lang="en-US" altLang="zh-CN">
                <a:solidFill>
                  <a:schemeClr val="tx1"/>
                </a:solidFill>
                <a:effectLst>
                  <a:outerShdw blurRad="38100" dist="19050" dir="2700000" algn="tl" rotWithShape="0">
                    <a:schemeClr val="dk1">
                      <a:alpha val="40000"/>
                    </a:schemeClr>
                  </a:outerShdw>
                </a:effectLst>
              </a:rPr>
              <a:t>Training Signal Anealing</a:t>
            </a:r>
            <a:r>
              <a:rPr lang="zh-CN" altLang="en-US">
                <a:solidFill>
                  <a:schemeClr val="tx1"/>
                </a:solidFill>
                <a:effectLst>
                  <a:outerShdw blurRad="38100" dist="19050" dir="2700000" algn="tl" rotWithShape="0">
                    <a:schemeClr val="dk1">
                      <a:alpha val="40000"/>
                    </a:schemeClr>
                  </a:outerShdw>
                </a:effectLst>
              </a:rPr>
              <a:t>（</a:t>
            </a:r>
            <a:r>
              <a:rPr lang="en-US" altLang="zh-CN">
                <a:solidFill>
                  <a:schemeClr val="tx1"/>
                </a:solidFill>
                <a:effectLst>
                  <a:outerShdw blurRad="38100" dist="19050" dir="2700000" algn="tl" rotWithShape="0">
                    <a:schemeClr val="dk1">
                      <a:alpha val="40000"/>
                    </a:schemeClr>
                  </a:outerShdw>
                </a:effectLst>
              </a:rPr>
              <a:t>TSA</a:t>
            </a:r>
            <a:r>
              <a:rPr lang="zh-CN" altLang="en-US">
                <a:solidFill>
                  <a:schemeClr val="tx1"/>
                </a:solidFill>
                <a:effectLst>
                  <a:outerShdw blurRad="38100" dist="19050" dir="2700000" algn="tl" rotWithShape="0">
                    <a:schemeClr val="dk1">
                      <a:alpha val="40000"/>
                    </a:schemeClr>
                  </a:outerShdw>
                </a:effectLst>
              </a:rPr>
              <a:t>）</a:t>
            </a: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r>
              <a:rPr lang="zh-CN" altLang="en-US">
                <a:solidFill>
                  <a:schemeClr val="tx1"/>
                </a:solidFill>
                <a:effectLst>
                  <a:outerShdw blurRad="38100" dist="19050" dir="2700000" algn="tl" rotWithShape="0">
                    <a:schemeClr val="dk1">
                      <a:alpha val="40000"/>
                    </a:schemeClr>
                  </a:outerShdw>
                </a:effectLst>
              </a:rPr>
              <a:t>逐步释放训练信号，如果预测概率高于阈值从损失中移除，否则保留计算，可以防止过拟合</a:t>
            </a: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r>
              <a:rPr lang="zh-CN" altLang="en-US">
                <a:solidFill>
                  <a:schemeClr val="tx1"/>
                </a:solidFill>
                <a:effectLst>
                  <a:outerShdw blurRad="38100" dist="19050" dir="2700000" algn="tl" rotWithShape="0">
                    <a:schemeClr val="dk1">
                      <a:alpha val="40000"/>
                    </a:schemeClr>
                  </a:outerShdw>
                </a:effectLst>
              </a:rPr>
              <a:t>（</a:t>
            </a:r>
            <a:r>
              <a:rPr lang="en-US" altLang="zh-CN">
                <a:solidFill>
                  <a:schemeClr val="tx1"/>
                </a:solidFill>
                <a:effectLst>
                  <a:outerShdw blurRad="38100" dist="19050" dir="2700000" algn="tl" rotWithShape="0">
                    <a:schemeClr val="dk1">
                      <a:alpha val="40000"/>
                    </a:schemeClr>
                  </a:outerShdw>
                </a:effectLst>
              </a:rPr>
              <a:t>2</a:t>
            </a:r>
            <a:r>
              <a:rPr lang="zh-CN" altLang="en-US">
                <a:solidFill>
                  <a:schemeClr val="tx1"/>
                </a:solidFill>
                <a:effectLst>
                  <a:outerShdw blurRad="38100" dist="19050" dir="2700000" algn="tl" rotWithShape="0">
                    <a:schemeClr val="dk1">
                      <a:alpha val="40000"/>
                    </a:schemeClr>
                  </a:outerShdw>
                </a:effectLst>
              </a:rPr>
              <a:t>） 区分变化区域时不准确，导致两个时相间未标记样本的标签并不一致</a:t>
            </a: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r>
              <a:rPr lang="zh-CN" altLang="en-US">
                <a:solidFill>
                  <a:schemeClr val="tx1"/>
                </a:solidFill>
                <a:effectLst>
                  <a:outerShdw blurRad="38100" dist="19050" dir="2700000" algn="tl" rotWithShape="0">
                    <a:schemeClr val="dk1">
                      <a:alpha val="40000"/>
                    </a:schemeClr>
                  </a:outerShdw>
                </a:effectLst>
              </a:rPr>
              <a:t>考虑采用变化检测中的</a:t>
            </a:r>
            <a:r>
              <a:rPr lang="en-US" altLang="zh-CN">
                <a:solidFill>
                  <a:schemeClr val="tx1"/>
                </a:solidFill>
                <a:effectLst>
                  <a:outerShdw blurRad="38100" dist="19050" dir="2700000" algn="tl" rotWithShape="0">
                    <a:schemeClr val="dk1">
                      <a:alpha val="40000"/>
                    </a:schemeClr>
                  </a:outerShdw>
                </a:effectLst>
              </a:rPr>
              <a:t>CSD</a:t>
            </a:r>
            <a:r>
              <a:rPr lang="zh-CN" altLang="en-US">
                <a:solidFill>
                  <a:schemeClr val="tx1"/>
                </a:solidFill>
                <a:effectLst>
                  <a:outerShdw blurRad="38100" dist="19050" dir="2700000" algn="tl" rotWithShape="0">
                    <a:schemeClr val="dk1">
                      <a:alpha val="40000"/>
                    </a:schemeClr>
                  </a:outerShdw>
                </a:effectLst>
              </a:rPr>
              <a:t>距离衡量，采</a:t>
            </a:r>
            <a:r>
              <a:rPr lang="zh-CN" altLang="en-US">
                <a:solidFill>
                  <a:schemeClr val="tx1"/>
                </a:solidFill>
                <a:effectLst>
                  <a:outerShdw blurRad="38100" dist="19050" dir="2700000" algn="tl" rotWithShape="0">
                    <a:schemeClr val="dk1">
                      <a:alpha val="40000"/>
                    </a:schemeClr>
                  </a:outerShdw>
                </a:effectLst>
              </a:rPr>
              <a:t>用阈值选择的方法区分变化和未变化区域。</a:t>
            </a: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endParaRPr lang="zh-CN" altLang="en-US">
              <a:solidFill>
                <a:schemeClr val="tx1"/>
              </a:solidFill>
              <a:effectLst>
                <a:outerShdw blurRad="38100" dist="19050" dir="2700000" algn="tl" rotWithShape="0">
                  <a:schemeClr val="dk1">
                    <a:alpha val="40000"/>
                  </a:schemeClr>
                </a:outerShdw>
              </a:effectLst>
            </a:endParaRPr>
          </a:p>
          <a:p>
            <a:pPr>
              <a:lnSpc>
                <a:spcPct val="120000"/>
              </a:lnSpc>
            </a:pPr>
            <a:endParaRPr lang="zh-CN" altLang="en-US">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1"/>
          <a:stretch>
            <a:fillRect/>
          </a:stretch>
        </p:blipFill>
        <p:spPr>
          <a:xfrm>
            <a:off x="3554730" y="5057775"/>
            <a:ext cx="2523490" cy="975995"/>
          </a:xfrm>
          <a:prstGeom prst="rect">
            <a:avLst/>
          </a:prstGeom>
        </p:spPr>
      </p:pic>
      <p:pic>
        <p:nvPicPr>
          <p:cNvPr id="4" name="图片 3"/>
          <p:cNvPicPr>
            <a:picLocks noChangeAspect="1"/>
          </p:cNvPicPr>
          <p:nvPr/>
        </p:nvPicPr>
        <p:blipFill>
          <a:blip r:embed="rId2"/>
          <a:stretch>
            <a:fillRect/>
          </a:stretch>
        </p:blipFill>
        <p:spPr>
          <a:xfrm>
            <a:off x="276225" y="1360170"/>
            <a:ext cx="11150600" cy="29127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ECB019B1-382A-4266-B25C-5B523AA43C14-1" descr="qt_temp"/>
          <p:cNvPicPr>
            <a:picLocks noChangeAspect="1"/>
          </p:cNvPicPr>
          <p:nvPr/>
        </p:nvPicPr>
        <p:blipFill>
          <a:blip r:embed="rId1"/>
          <a:srcRect t="4796" b="6518"/>
          <a:stretch>
            <a:fillRect/>
          </a:stretch>
        </p:blipFill>
        <p:spPr>
          <a:xfrm>
            <a:off x="2495550" y="114935"/>
            <a:ext cx="6913880" cy="67430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osample9epoch20size2class19"/>
          <p:cNvPicPr>
            <a:picLocks noChangeAspect="1"/>
          </p:cNvPicPr>
          <p:nvPr>
            <p:custDataLst>
              <p:tags r:id="rId1"/>
            </p:custDataLst>
          </p:nvPr>
        </p:nvPicPr>
        <p:blipFill>
          <a:blip r:embed="rId2"/>
          <a:stretch>
            <a:fillRect/>
          </a:stretch>
        </p:blipFill>
        <p:spPr>
          <a:xfrm>
            <a:off x="6124575" y="565785"/>
            <a:ext cx="5986780" cy="5064760"/>
          </a:xfrm>
          <a:prstGeom prst="rect">
            <a:avLst/>
          </a:prstGeom>
        </p:spPr>
      </p:pic>
      <p:pic>
        <p:nvPicPr>
          <p:cNvPr id="4" name="图片 3"/>
          <p:cNvPicPr>
            <a:picLocks noChangeAspect="1"/>
          </p:cNvPicPr>
          <p:nvPr/>
        </p:nvPicPr>
        <p:blipFill>
          <a:blip r:embed="rId3"/>
          <a:stretch>
            <a:fillRect/>
          </a:stretch>
        </p:blipFill>
        <p:spPr>
          <a:xfrm>
            <a:off x="0" y="501650"/>
            <a:ext cx="6124575" cy="5193665"/>
          </a:xfrm>
          <a:prstGeom prst="rect">
            <a:avLst/>
          </a:prstGeom>
        </p:spPr>
      </p:pic>
      <p:sp>
        <p:nvSpPr>
          <p:cNvPr id="5" name="文本框 4"/>
          <p:cNvSpPr txBox="1"/>
          <p:nvPr/>
        </p:nvSpPr>
        <p:spPr>
          <a:xfrm>
            <a:off x="4658360" y="5742305"/>
            <a:ext cx="4388485" cy="368300"/>
          </a:xfrm>
          <a:prstGeom prst="rect">
            <a:avLst/>
          </a:prstGeom>
          <a:noFill/>
        </p:spPr>
        <p:txBody>
          <a:bodyPr wrap="square" rtlCol="0">
            <a:spAutoFit/>
          </a:bodyPr>
          <a:p>
            <a:r>
              <a:rPr lang="en-US" altLang="zh-CN"/>
              <a:t>2019</a:t>
            </a:r>
            <a:r>
              <a:rPr lang="zh-CN" altLang="en-US"/>
              <a:t>年 协同训练方法</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76250" y="85090"/>
            <a:ext cx="7315835" cy="645160"/>
          </a:xfrm>
          <a:prstGeom prst="rect">
            <a:avLst/>
          </a:prstGeom>
          <a:noFill/>
        </p:spPr>
        <p:txBody>
          <a:bodyPr wrap="square" rtlCol="0">
            <a:spAutoFit/>
          </a:bodyPr>
          <a:p>
            <a:r>
              <a:rPr lang="zh-CN" altLang="en-US"/>
              <a:t>六个类别： </a:t>
            </a:r>
            <a:r>
              <a:rPr lang="en-US" altLang="zh-CN"/>
              <a:t>Trees, Shadows, Water, Roads, Houses, Fallow</a:t>
            </a:r>
            <a:endParaRPr lang="zh-CN" altLang="en-US"/>
          </a:p>
          <a:p>
            <a:r>
              <a:rPr lang="en-US" altLang="zh-CN"/>
              <a:t> </a:t>
            </a:r>
            <a:endParaRPr lang="en-US" altLang="zh-CN"/>
          </a:p>
        </p:txBody>
      </p:sp>
      <p:pic>
        <p:nvPicPr>
          <p:cNvPr id="3" name="图片 2" descr="multi_label2unlabel5Epoch20c_1_0_trees"/>
          <p:cNvPicPr>
            <a:picLocks noChangeAspect="1"/>
          </p:cNvPicPr>
          <p:nvPr>
            <p:custDataLst>
              <p:tags r:id="rId1"/>
            </p:custDataLst>
          </p:nvPr>
        </p:nvPicPr>
        <p:blipFill>
          <a:blip r:embed="rId2"/>
          <a:stretch>
            <a:fillRect/>
          </a:stretch>
        </p:blipFill>
        <p:spPr>
          <a:xfrm>
            <a:off x="306070" y="459105"/>
            <a:ext cx="4039870" cy="3232150"/>
          </a:xfrm>
          <a:prstGeom prst="rect">
            <a:avLst/>
          </a:prstGeom>
        </p:spPr>
      </p:pic>
      <p:pic>
        <p:nvPicPr>
          <p:cNvPr id="4" name="图片 3" descr="multi_label1unlabel5Epoch20c_1_0_trees"/>
          <p:cNvPicPr>
            <a:picLocks noChangeAspect="1"/>
          </p:cNvPicPr>
          <p:nvPr/>
        </p:nvPicPr>
        <p:blipFill>
          <a:blip r:embed="rId3"/>
          <a:stretch>
            <a:fillRect/>
          </a:stretch>
        </p:blipFill>
        <p:spPr>
          <a:xfrm>
            <a:off x="307340" y="3625850"/>
            <a:ext cx="4038600" cy="3232150"/>
          </a:xfrm>
          <a:prstGeom prst="rect">
            <a:avLst/>
          </a:prstGeom>
        </p:spPr>
      </p:pic>
      <p:pic>
        <p:nvPicPr>
          <p:cNvPr id="5" name="图片 4"/>
          <p:cNvPicPr>
            <a:picLocks noChangeAspect="1"/>
          </p:cNvPicPr>
          <p:nvPr/>
        </p:nvPicPr>
        <p:blipFill>
          <a:blip r:embed="rId4"/>
          <a:stretch>
            <a:fillRect/>
          </a:stretch>
        </p:blipFill>
        <p:spPr>
          <a:xfrm>
            <a:off x="5509260" y="393065"/>
            <a:ext cx="6513195" cy="3232785"/>
          </a:xfrm>
          <a:prstGeom prst="rect">
            <a:avLst/>
          </a:prstGeom>
        </p:spPr>
      </p:pic>
      <p:pic>
        <p:nvPicPr>
          <p:cNvPr id="6" name="图片 5"/>
          <p:cNvPicPr>
            <a:picLocks noChangeAspect="1"/>
          </p:cNvPicPr>
          <p:nvPr/>
        </p:nvPicPr>
        <p:blipFill>
          <a:blip r:embed="rId5"/>
          <a:stretch>
            <a:fillRect/>
          </a:stretch>
        </p:blipFill>
        <p:spPr>
          <a:xfrm>
            <a:off x="5570220" y="3549015"/>
            <a:ext cx="6547485" cy="32893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088380" y="650240"/>
            <a:ext cx="5947410" cy="5043805"/>
          </a:xfrm>
          <a:prstGeom prst="rect">
            <a:avLst/>
          </a:prstGeom>
        </p:spPr>
      </p:pic>
      <p:pic>
        <p:nvPicPr>
          <p:cNvPr id="6" name="图片 5" descr="cosample2epoch20size5class19_0"/>
          <p:cNvPicPr>
            <a:picLocks noChangeAspect="1"/>
          </p:cNvPicPr>
          <p:nvPr/>
        </p:nvPicPr>
        <p:blipFill>
          <a:blip r:embed="rId2"/>
          <a:stretch>
            <a:fillRect/>
          </a:stretch>
        </p:blipFill>
        <p:spPr>
          <a:xfrm>
            <a:off x="86360" y="726440"/>
            <a:ext cx="5783580" cy="4892040"/>
          </a:xfrm>
          <a:prstGeom prst="rect">
            <a:avLst/>
          </a:prstGeom>
        </p:spPr>
      </p:pic>
      <p:sp>
        <p:nvSpPr>
          <p:cNvPr id="7" name="文本框 6"/>
          <p:cNvSpPr txBox="1"/>
          <p:nvPr/>
        </p:nvSpPr>
        <p:spPr>
          <a:xfrm>
            <a:off x="86360" y="163195"/>
            <a:ext cx="2133600" cy="368300"/>
          </a:xfrm>
          <a:prstGeom prst="rect">
            <a:avLst/>
          </a:prstGeom>
          <a:noFill/>
        </p:spPr>
        <p:txBody>
          <a:bodyPr wrap="square" rtlCol="0">
            <a:spAutoFit/>
          </a:bodyPr>
          <a:p>
            <a:r>
              <a:rPr lang="en-US" altLang="zh-CN" b="1"/>
              <a:t>Co-train</a:t>
            </a:r>
            <a:endParaRPr lang="en-US" altLang="zh-CN"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036945" y="713105"/>
            <a:ext cx="5947410" cy="5043805"/>
          </a:xfrm>
          <a:prstGeom prst="rect">
            <a:avLst/>
          </a:prstGeom>
        </p:spPr>
      </p:pic>
      <p:pic>
        <p:nvPicPr>
          <p:cNvPr id="3" name="图片 2" descr="selfsample2epoch20size5class19_5"/>
          <p:cNvPicPr>
            <a:picLocks noChangeAspect="1"/>
          </p:cNvPicPr>
          <p:nvPr/>
        </p:nvPicPr>
        <p:blipFill>
          <a:blip r:embed="rId2"/>
          <a:stretch>
            <a:fillRect/>
          </a:stretch>
        </p:blipFill>
        <p:spPr>
          <a:xfrm>
            <a:off x="86360" y="778510"/>
            <a:ext cx="5807075" cy="4912360"/>
          </a:xfrm>
          <a:prstGeom prst="rect">
            <a:avLst/>
          </a:prstGeom>
        </p:spPr>
      </p:pic>
      <p:sp>
        <p:nvSpPr>
          <p:cNvPr id="7" name="文本框 6"/>
          <p:cNvSpPr txBox="1"/>
          <p:nvPr/>
        </p:nvSpPr>
        <p:spPr>
          <a:xfrm>
            <a:off x="86360" y="163195"/>
            <a:ext cx="2133600" cy="368300"/>
          </a:xfrm>
          <a:prstGeom prst="rect">
            <a:avLst/>
          </a:prstGeom>
          <a:noFill/>
        </p:spPr>
        <p:txBody>
          <a:bodyPr wrap="square" rtlCol="0">
            <a:spAutoFit/>
          </a:bodyPr>
          <a:p>
            <a:r>
              <a:rPr lang="en-US" altLang="zh-CN" b="1"/>
              <a:t>Self-train</a:t>
            </a:r>
            <a:endParaRPr lang="en-US" altLang="zh-CN"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835" y="665480"/>
            <a:ext cx="11254105" cy="3969385"/>
          </a:xfrm>
          <a:prstGeom prst="rect">
            <a:avLst/>
          </a:prstGeom>
          <a:noFill/>
        </p:spPr>
        <p:txBody>
          <a:bodyPr wrap="square" rtlCol="0">
            <a:spAutoFit/>
          </a:bodyPr>
          <a:p>
            <a:r>
              <a:rPr lang="zh-CN" altLang="en-US"/>
              <a:t>（</a:t>
            </a:r>
            <a:r>
              <a:rPr lang="en-US" altLang="zh-CN"/>
              <a:t>1</a:t>
            </a:r>
            <a:r>
              <a:rPr lang="zh-CN" altLang="en-US"/>
              <a:t>）考虑</a:t>
            </a:r>
            <a:r>
              <a:rPr lang="zh-CN" altLang="en-US"/>
              <a:t>类别合并和分裂</a:t>
            </a:r>
            <a:endParaRPr lang="zh-CN" altLang="en-US"/>
          </a:p>
          <a:p>
            <a:r>
              <a:rPr lang="zh-CN" altLang="en-US"/>
              <a:t>（</a:t>
            </a:r>
            <a:r>
              <a:rPr lang="en-US" altLang="zh-CN"/>
              <a:t>2</a:t>
            </a:r>
            <a:r>
              <a:rPr lang="zh-CN" altLang="en-US"/>
              <a:t>）考虑采用长时间序列之间的协同</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选取训练样本集，每一类样本数</a:t>
            </a:r>
            <a:r>
              <a:rPr lang="en-US" altLang="zh-CN"/>
              <a:t>200</a:t>
            </a:r>
            <a:r>
              <a:rPr lang="zh-CN" altLang="en-US"/>
              <a:t>，在其中进行重复不同大小的有标记样本采样</a:t>
            </a:r>
            <a:r>
              <a:rPr lang="en-US" altLang="zh-CN"/>
              <a:t>100</a:t>
            </a:r>
            <a:r>
              <a:rPr lang="zh-CN" altLang="en-US"/>
              <a:t>次，计算不同未标记样本数下</a:t>
            </a:r>
            <a:r>
              <a:rPr lang="zh-CN" altLang="en-US"/>
              <a:t>迭代后的平均性能和方差，绘制分类结果图。</a:t>
            </a:r>
            <a:endParaRPr lang="zh-CN" altLang="en-US"/>
          </a:p>
          <a:p>
            <a:endParaRPr lang="zh-CN" altLang="en-US"/>
          </a:p>
          <a:p>
            <a:r>
              <a:rPr lang="zh-CN" altLang="en-US">
                <a:solidFill>
                  <a:srgbClr val="FF0000"/>
                </a:solidFill>
              </a:rPr>
              <a:t>考虑</a:t>
            </a:r>
            <a:r>
              <a:rPr lang="en-US" altLang="zh-CN">
                <a:solidFill>
                  <a:srgbClr val="FF0000"/>
                </a:solidFill>
              </a:rPr>
              <a:t>tri-training </a:t>
            </a:r>
            <a:r>
              <a:rPr lang="zh-CN" altLang="en-US">
                <a:solidFill>
                  <a:srgbClr val="FF0000"/>
                </a:solidFill>
              </a:rPr>
              <a:t>的方法，推广到多个分类器在多时相进行协同分类</a:t>
            </a:r>
            <a:endParaRPr lang="zh-CN" altLang="en-US">
              <a:solidFill>
                <a:srgbClr val="FF0000"/>
              </a:solidFill>
            </a:endParaRPr>
          </a:p>
          <a:p>
            <a:endParaRPr lang="zh-CN" altLang="en-US"/>
          </a:p>
          <a:p>
            <a:r>
              <a:rPr lang="zh-CN" altLang="en-US"/>
              <a:t>（</a:t>
            </a:r>
            <a:r>
              <a:rPr lang="en-US" altLang="zh-CN"/>
              <a:t>3</a:t>
            </a:r>
            <a:r>
              <a:rPr lang="zh-CN" altLang="en-US"/>
              <a:t>）对每一次训练的分类结果图</a:t>
            </a:r>
            <a:r>
              <a:rPr lang="zh-CN" altLang="en-US"/>
              <a:t>进行空间频率统计，计算分类结果一致性</a:t>
            </a:r>
            <a:endParaRPr lang="zh-CN" altLang="en-US"/>
          </a:p>
        </p:txBody>
      </p:sp>
      <p:graphicFrame>
        <p:nvGraphicFramePr>
          <p:cNvPr id="3" name="表格 2"/>
          <p:cNvGraphicFramePr/>
          <p:nvPr>
            <p:custDataLst>
              <p:tags r:id="rId1"/>
            </p:custDataLst>
          </p:nvPr>
        </p:nvGraphicFramePr>
        <p:xfrm>
          <a:off x="1189355" y="1376680"/>
          <a:ext cx="8971280" cy="1292860"/>
        </p:xfrm>
        <a:graphic>
          <a:graphicData uri="http://schemas.openxmlformats.org/drawingml/2006/table">
            <a:tbl>
              <a:tblPr firstRow="1" bandRow="1">
                <a:tableStyleId>{5C22544A-7EE6-4342-B048-85BDC9FD1C3A}</a:tableStyleId>
              </a:tblPr>
              <a:tblGrid>
                <a:gridCol w="1121410"/>
                <a:gridCol w="1121410"/>
                <a:gridCol w="1121410"/>
                <a:gridCol w="1121410"/>
                <a:gridCol w="1121410"/>
                <a:gridCol w="1121410"/>
                <a:gridCol w="1121410"/>
                <a:gridCol w="1121410"/>
              </a:tblGrid>
              <a:tr h="646430">
                <a:tc>
                  <a:txBody>
                    <a:bodyPr/>
                    <a:p>
                      <a:pPr>
                        <a:buNone/>
                      </a:pPr>
                      <a:r>
                        <a:rPr lang="en-US" altLang="zh-CN" b="1">
                          <a:solidFill>
                            <a:schemeClr val="tx1"/>
                          </a:solidFill>
                        </a:rPr>
                        <a:t>20160815</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20161103</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20170211</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20170402</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20170805</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20171108</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20180211</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sz="1800">
                          <a:solidFill>
                            <a:schemeClr val="tx1"/>
                          </a:solidFill>
                          <a:sym typeface="+mn-ea"/>
                        </a:rPr>
                        <a:t>20180611</a:t>
                      </a:r>
                      <a:endParaRPr lang="en-US" altLang="zh-CN" sz="1800" b="1">
                        <a:solidFill>
                          <a:schemeClr val="tx1"/>
                        </a:solidFill>
                      </a:endParaRPr>
                    </a:p>
                    <a:p>
                      <a:pPr>
                        <a:buNone/>
                      </a:pP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6430">
                <a:tc>
                  <a:txBody>
                    <a:bodyPr/>
                    <a:p>
                      <a:pPr>
                        <a:buNone/>
                      </a:pPr>
                      <a:r>
                        <a:rPr lang="en-US" altLang="zh-CN" b="1">
                          <a:solidFill>
                            <a:schemeClr val="tx1"/>
                          </a:solidFill>
                        </a:rPr>
                        <a:t>20180909</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20181223</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20190407</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20190919</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20191208</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20200201</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20200426</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en-US" altLang="zh-CN" b="1">
                          <a:solidFill>
                            <a:schemeClr val="tx1"/>
                          </a:solidFill>
                        </a:rPr>
                        <a:t>20200630</a:t>
                      </a:r>
                      <a:endParaRPr lang="en-US" altLang="zh-CN" b="1">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175" y="78105"/>
            <a:ext cx="6692900" cy="2890520"/>
          </a:xfrm>
          <a:prstGeom prst="rect">
            <a:avLst/>
          </a:prstGeom>
        </p:spPr>
      </p:pic>
      <p:pic>
        <p:nvPicPr>
          <p:cNvPr id="3" name="图片 2"/>
          <p:cNvPicPr>
            <a:picLocks noChangeAspect="1"/>
          </p:cNvPicPr>
          <p:nvPr/>
        </p:nvPicPr>
        <p:blipFill>
          <a:blip r:embed="rId2"/>
          <a:stretch>
            <a:fillRect/>
          </a:stretch>
        </p:blipFill>
        <p:spPr>
          <a:xfrm>
            <a:off x="6810375" y="184150"/>
            <a:ext cx="5315585" cy="985520"/>
          </a:xfrm>
          <a:prstGeom prst="rect">
            <a:avLst/>
          </a:prstGeom>
        </p:spPr>
      </p:pic>
      <p:sp>
        <p:nvSpPr>
          <p:cNvPr id="6" name="文本框 5"/>
          <p:cNvSpPr txBox="1"/>
          <p:nvPr/>
        </p:nvSpPr>
        <p:spPr>
          <a:xfrm>
            <a:off x="7294880" y="1316990"/>
            <a:ext cx="4135120" cy="645160"/>
          </a:xfrm>
          <a:prstGeom prst="rect">
            <a:avLst/>
          </a:prstGeom>
          <a:noFill/>
        </p:spPr>
        <p:txBody>
          <a:bodyPr wrap="square" rtlCol="0">
            <a:spAutoFit/>
          </a:bodyPr>
          <a:p>
            <a:r>
              <a:rPr lang="zh-CN" altLang="en-US"/>
              <a:t>考虑高置信度的同时考虑差异性</a:t>
            </a:r>
            <a:endParaRPr lang="zh-CN" altLang="en-US"/>
          </a:p>
          <a:p>
            <a:r>
              <a:rPr lang="zh-CN" altLang="en-US"/>
              <a:t>通过正则化项权衡二者</a:t>
            </a:r>
            <a:endParaRPr lang="zh-CN" altLang="en-US"/>
          </a:p>
        </p:txBody>
      </p:sp>
      <p:sp>
        <p:nvSpPr>
          <p:cNvPr id="7" name="文本框 6"/>
          <p:cNvSpPr txBox="1"/>
          <p:nvPr/>
        </p:nvSpPr>
        <p:spPr>
          <a:xfrm>
            <a:off x="7363460" y="2286000"/>
            <a:ext cx="4168140" cy="1753235"/>
          </a:xfrm>
          <a:prstGeom prst="rect">
            <a:avLst/>
          </a:prstGeom>
          <a:noFill/>
        </p:spPr>
        <p:txBody>
          <a:bodyPr wrap="square" rtlCol="0">
            <a:spAutoFit/>
          </a:bodyPr>
          <a:p>
            <a:r>
              <a:rPr lang="en-US" altLang="zh-CN"/>
              <a:t>1. </a:t>
            </a:r>
            <a:r>
              <a:rPr lang="zh-CN" altLang="en-US"/>
              <a:t>考虑用不同季节的数据</a:t>
            </a:r>
            <a:endParaRPr lang="zh-CN" altLang="en-US"/>
          </a:p>
          <a:p>
            <a:r>
              <a:rPr lang="en-US" altLang="zh-CN"/>
              <a:t>2. </a:t>
            </a:r>
            <a:r>
              <a:rPr lang="zh-CN" altLang="en-US"/>
              <a:t>样本数可以适当放宽，再提升效果的前提下减少样本数量</a:t>
            </a:r>
            <a:endParaRPr lang="zh-CN" altLang="en-US"/>
          </a:p>
          <a:p>
            <a:r>
              <a:rPr lang="en-US" altLang="zh-CN"/>
              <a:t>3. </a:t>
            </a:r>
            <a:r>
              <a:rPr lang="zh-CN" altLang="en-US"/>
              <a:t>考虑多个时相结合</a:t>
            </a:r>
            <a:endParaRPr lang="zh-CN" altLang="en-US"/>
          </a:p>
          <a:p>
            <a:r>
              <a:rPr lang="en-US" altLang="zh-CN"/>
              <a:t>4. </a:t>
            </a:r>
            <a:r>
              <a:rPr lang="zh-CN" altLang="en-US"/>
              <a:t>计算数据之间的协方差来衡量差异性，考虑</a:t>
            </a:r>
            <a:r>
              <a:rPr lang="en-US" altLang="zh-CN"/>
              <a:t>NDVI</a:t>
            </a:r>
            <a:r>
              <a:rPr lang="zh-CN" altLang="en-US"/>
              <a:t>分布直方图</a:t>
            </a:r>
            <a:r>
              <a:rPr lang="zh-CN" altLang="en-US"/>
              <a:t>的差异</a:t>
            </a:r>
            <a:endParaRPr lang="zh-CN" altLang="en-US"/>
          </a:p>
        </p:txBody>
      </p:sp>
      <p:pic>
        <p:nvPicPr>
          <p:cNvPr id="8" name="图片 7" descr="2017ndvi"/>
          <p:cNvPicPr>
            <a:picLocks noChangeAspect="1"/>
          </p:cNvPicPr>
          <p:nvPr/>
        </p:nvPicPr>
        <p:blipFill>
          <a:blip r:embed="rId3"/>
          <a:stretch>
            <a:fillRect/>
          </a:stretch>
        </p:blipFill>
        <p:spPr>
          <a:xfrm>
            <a:off x="3533140" y="3215640"/>
            <a:ext cx="3830320" cy="2874010"/>
          </a:xfrm>
          <a:prstGeom prst="rect">
            <a:avLst/>
          </a:prstGeom>
        </p:spPr>
      </p:pic>
      <p:pic>
        <p:nvPicPr>
          <p:cNvPr id="9" name="图片 8" descr="2019ndvi"/>
          <p:cNvPicPr>
            <a:picLocks noChangeAspect="1"/>
          </p:cNvPicPr>
          <p:nvPr/>
        </p:nvPicPr>
        <p:blipFill>
          <a:blip r:embed="rId4"/>
          <a:stretch>
            <a:fillRect/>
          </a:stretch>
        </p:blipFill>
        <p:spPr>
          <a:xfrm>
            <a:off x="64135" y="3215640"/>
            <a:ext cx="3831590" cy="28740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label1unlabel5Epoch20"/>
          <p:cNvPicPr>
            <a:picLocks noChangeAspect="1"/>
          </p:cNvPicPr>
          <p:nvPr/>
        </p:nvPicPr>
        <p:blipFill>
          <a:blip r:embed="rId1"/>
          <a:stretch>
            <a:fillRect/>
          </a:stretch>
        </p:blipFill>
        <p:spPr>
          <a:xfrm>
            <a:off x="0" y="57785"/>
            <a:ext cx="3876675" cy="3102610"/>
          </a:xfrm>
          <a:prstGeom prst="rect">
            <a:avLst/>
          </a:prstGeom>
        </p:spPr>
      </p:pic>
      <p:pic>
        <p:nvPicPr>
          <p:cNvPr id="5" name="图片 4" descr="label2unlabel5Epoch20"/>
          <p:cNvPicPr>
            <a:picLocks noChangeAspect="1"/>
          </p:cNvPicPr>
          <p:nvPr/>
        </p:nvPicPr>
        <p:blipFill>
          <a:blip r:embed="rId2"/>
          <a:stretch>
            <a:fillRect/>
          </a:stretch>
        </p:blipFill>
        <p:spPr>
          <a:xfrm>
            <a:off x="3958590" y="57785"/>
            <a:ext cx="3891280" cy="3114040"/>
          </a:xfrm>
          <a:prstGeom prst="rect">
            <a:avLst/>
          </a:prstGeom>
        </p:spPr>
      </p:pic>
      <p:pic>
        <p:nvPicPr>
          <p:cNvPr id="6" name="图片 5" descr="label3unlabel5Epoch20"/>
          <p:cNvPicPr>
            <a:picLocks noChangeAspect="1"/>
          </p:cNvPicPr>
          <p:nvPr/>
        </p:nvPicPr>
        <p:blipFill>
          <a:blip r:embed="rId3"/>
          <a:stretch>
            <a:fillRect/>
          </a:stretch>
        </p:blipFill>
        <p:spPr>
          <a:xfrm>
            <a:off x="7983220" y="46355"/>
            <a:ext cx="3921760" cy="3137535"/>
          </a:xfrm>
          <a:prstGeom prst="rect">
            <a:avLst/>
          </a:prstGeom>
        </p:spPr>
      </p:pic>
      <p:pic>
        <p:nvPicPr>
          <p:cNvPr id="7" name="图片 6" descr="label4unlabel5Epoch20"/>
          <p:cNvPicPr>
            <a:picLocks noChangeAspect="1"/>
          </p:cNvPicPr>
          <p:nvPr/>
        </p:nvPicPr>
        <p:blipFill>
          <a:blip r:embed="rId4"/>
          <a:stretch>
            <a:fillRect/>
          </a:stretch>
        </p:blipFill>
        <p:spPr>
          <a:xfrm>
            <a:off x="1162685" y="3131820"/>
            <a:ext cx="4657725" cy="3726180"/>
          </a:xfrm>
          <a:prstGeom prst="rect">
            <a:avLst/>
          </a:prstGeom>
        </p:spPr>
      </p:pic>
      <p:pic>
        <p:nvPicPr>
          <p:cNvPr id="9" name="图片 8" descr="label5unlabel5Epoch20"/>
          <p:cNvPicPr>
            <a:picLocks noChangeAspect="1"/>
          </p:cNvPicPr>
          <p:nvPr/>
        </p:nvPicPr>
        <p:blipFill>
          <a:blip r:embed="rId5"/>
          <a:stretch>
            <a:fillRect/>
          </a:stretch>
        </p:blipFill>
        <p:spPr>
          <a:xfrm>
            <a:off x="5942330" y="3131820"/>
            <a:ext cx="4693285" cy="3756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label5unlabel5Epoch20veg"/>
          <p:cNvPicPr>
            <a:picLocks noChangeAspect="1"/>
          </p:cNvPicPr>
          <p:nvPr/>
        </p:nvPicPr>
        <p:blipFill>
          <a:blip r:embed="rId1"/>
          <a:stretch>
            <a:fillRect/>
          </a:stretch>
        </p:blipFill>
        <p:spPr>
          <a:xfrm>
            <a:off x="5804535" y="3146425"/>
            <a:ext cx="4625975" cy="3700780"/>
          </a:xfrm>
          <a:prstGeom prst="rect">
            <a:avLst/>
          </a:prstGeom>
        </p:spPr>
      </p:pic>
      <p:pic>
        <p:nvPicPr>
          <p:cNvPr id="3" name="图片 2" descr="label4unlabel5Epoch20veg"/>
          <p:cNvPicPr>
            <a:picLocks noChangeAspect="1"/>
          </p:cNvPicPr>
          <p:nvPr/>
        </p:nvPicPr>
        <p:blipFill>
          <a:blip r:embed="rId2"/>
          <a:stretch>
            <a:fillRect/>
          </a:stretch>
        </p:blipFill>
        <p:spPr>
          <a:xfrm>
            <a:off x="828675" y="3129915"/>
            <a:ext cx="4659630" cy="3728085"/>
          </a:xfrm>
          <a:prstGeom prst="rect">
            <a:avLst/>
          </a:prstGeom>
        </p:spPr>
      </p:pic>
      <p:pic>
        <p:nvPicPr>
          <p:cNvPr id="4" name="图片 3" descr="label3unlabel5Epoch20veg"/>
          <p:cNvPicPr>
            <a:picLocks noChangeAspect="1"/>
          </p:cNvPicPr>
          <p:nvPr/>
        </p:nvPicPr>
        <p:blipFill>
          <a:blip r:embed="rId3"/>
          <a:stretch>
            <a:fillRect/>
          </a:stretch>
        </p:blipFill>
        <p:spPr>
          <a:xfrm>
            <a:off x="8033385" y="-1270"/>
            <a:ext cx="4015740" cy="3212465"/>
          </a:xfrm>
          <a:prstGeom prst="rect">
            <a:avLst/>
          </a:prstGeom>
        </p:spPr>
      </p:pic>
      <p:pic>
        <p:nvPicPr>
          <p:cNvPr id="5" name="图片 4" descr="label2unlabel5Epoch20veg"/>
          <p:cNvPicPr>
            <a:picLocks noChangeAspect="1"/>
          </p:cNvPicPr>
          <p:nvPr/>
        </p:nvPicPr>
        <p:blipFill>
          <a:blip r:embed="rId4"/>
          <a:stretch>
            <a:fillRect/>
          </a:stretch>
        </p:blipFill>
        <p:spPr>
          <a:xfrm>
            <a:off x="4008755" y="-8890"/>
            <a:ext cx="4024630" cy="3220085"/>
          </a:xfrm>
          <a:prstGeom prst="rect">
            <a:avLst/>
          </a:prstGeom>
        </p:spPr>
      </p:pic>
      <p:pic>
        <p:nvPicPr>
          <p:cNvPr id="7" name="图片 6" descr="label1unlabel5Epoch20veg"/>
          <p:cNvPicPr>
            <a:picLocks noChangeAspect="1"/>
          </p:cNvPicPr>
          <p:nvPr/>
        </p:nvPicPr>
        <p:blipFill>
          <a:blip r:embed="rId5"/>
          <a:stretch>
            <a:fillRect/>
          </a:stretch>
        </p:blipFill>
        <p:spPr>
          <a:xfrm>
            <a:off x="123825" y="-17145"/>
            <a:ext cx="4035425" cy="32283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label1unlabel5Epoch20water"/>
          <p:cNvPicPr>
            <a:picLocks noChangeAspect="1"/>
          </p:cNvPicPr>
          <p:nvPr/>
        </p:nvPicPr>
        <p:blipFill>
          <a:blip r:embed="rId1"/>
          <a:stretch>
            <a:fillRect/>
          </a:stretch>
        </p:blipFill>
        <p:spPr>
          <a:xfrm>
            <a:off x="0" y="0"/>
            <a:ext cx="4037965" cy="3231515"/>
          </a:xfrm>
          <a:prstGeom prst="rect">
            <a:avLst/>
          </a:prstGeom>
        </p:spPr>
      </p:pic>
      <p:pic>
        <p:nvPicPr>
          <p:cNvPr id="3" name="图片 2" descr="label2unlabel5Epoch20water"/>
          <p:cNvPicPr>
            <a:picLocks noChangeAspect="1"/>
          </p:cNvPicPr>
          <p:nvPr/>
        </p:nvPicPr>
        <p:blipFill>
          <a:blip r:embed="rId2"/>
          <a:stretch>
            <a:fillRect/>
          </a:stretch>
        </p:blipFill>
        <p:spPr>
          <a:xfrm>
            <a:off x="4017645" y="-13335"/>
            <a:ext cx="4109720" cy="3286760"/>
          </a:xfrm>
          <a:prstGeom prst="rect">
            <a:avLst/>
          </a:prstGeom>
        </p:spPr>
      </p:pic>
      <p:pic>
        <p:nvPicPr>
          <p:cNvPr id="4" name="图片 3" descr="label3unlabel5Epoch20water"/>
          <p:cNvPicPr>
            <a:picLocks noChangeAspect="1"/>
          </p:cNvPicPr>
          <p:nvPr/>
        </p:nvPicPr>
        <p:blipFill>
          <a:blip r:embed="rId3"/>
          <a:stretch>
            <a:fillRect/>
          </a:stretch>
        </p:blipFill>
        <p:spPr>
          <a:xfrm>
            <a:off x="8100060" y="0"/>
            <a:ext cx="4091940" cy="3273425"/>
          </a:xfrm>
          <a:prstGeom prst="rect">
            <a:avLst/>
          </a:prstGeom>
        </p:spPr>
      </p:pic>
      <p:pic>
        <p:nvPicPr>
          <p:cNvPr id="5" name="图片 4" descr="label4unlabel5Epoch20water"/>
          <p:cNvPicPr>
            <a:picLocks noChangeAspect="1"/>
          </p:cNvPicPr>
          <p:nvPr/>
        </p:nvPicPr>
        <p:blipFill>
          <a:blip r:embed="rId4"/>
          <a:stretch>
            <a:fillRect/>
          </a:stretch>
        </p:blipFill>
        <p:spPr>
          <a:xfrm>
            <a:off x="1145540" y="3232150"/>
            <a:ext cx="4531995" cy="3625850"/>
          </a:xfrm>
          <a:prstGeom prst="rect">
            <a:avLst/>
          </a:prstGeom>
        </p:spPr>
      </p:pic>
      <p:pic>
        <p:nvPicPr>
          <p:cNvPr id="6" name="图片 5" descr="label5unlabel5Epoch20water"/>
          <p:cNvPicPr>
            <a:picLocks noChangeAspect="1"/>
          </p:cNvPicPr>
          <p:nvPr/>
        </p:nvPicPr>
        <p:blipFill>
          <a:blip r:embed="rId5"/>
          <a:stretch>
            <a:fillRect/>
          </a:stretch>
        </p:blipFill>
        <p:spPr>
          <a:xfrm>
            <a:off x="5643245" y="3232150"/>
            <a:ext cx="4531995" cy="36258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label1unlabel5Epoch20building"/>
          <p:cNvPicPr>
            <a:picLocks noChangeAspect="1"/>
          </p:cNvPicPr>
          <p:nvPr/>
        </p:nvPicPr>
        <p:blipFill>
          <a:blip r:embed="rId1"/>
          <a:stretch>
            <a:fillRect/>
          </a:stretch>
        </p:blipFill>
        <p:spPr>
          <a:xfrm>
            <a:off x="0" y="0"/>
            <a:ext cx="4040505" cy="3232150"/>
          </a:xfrm>
          <a:prstGeom prst="rect">
            <a:avLst/>
          </a:prstGeom>
        </p:spPr>
      </p:pic>
      <p:pic>
        <p:nvPicPr>
          <p:cNvPr id="3" name="图片 2" descr="label2unlabel5Epoch20building"/>
          <p:cNvPicPr>
            <a:picLocks noChangeAspect="1"/>
          </p:cNvPicPr>
          <p:nvPr/>
        </p:nvPicPr>
        <p:blipFill>
          <a:blip r:embed="rId2"/>
          <a:stretch>
            <a:fillRect/>
          </a:stretch>
        </p:blipFill>
        <p:spPr>
          <a:xfrm>
            <a:off x="4040505" y="0"/>
            <a:ext cx="4046220" cy="3237865"/>
          </a:xfrm>
          <a:prstGeom prst="rect">
            <a:avLst/>
          </a:prstGeom>
        </p:spPr>
      </p:pic>
      <p:pic>
        <p:nvPicPr>
          <p:cNvPr id="4" name="图片 3" descr="label3unlabel5Epoch20building"/>
          <p:cNvPicPr>
            <a:picLocks noChangeAspect="1"/>
          </p:cNvPicPr>
          <p:nvPr/>
        </p:nvPicPr>
        <p:blipFill>
          <a:blip r:embed="rId3"/>
          <a:stretch>
            <a:fillRect/>
          </a:stretch>
        </p:blipFill>
        <p:spPr>
          <a:xfrm>
            <a:off x="8027670" y="0"/>
            <a:ext cx="4098925" cy="3278505"/>
          </a:xfrm>
          <a:prstGeom prst="rect">
            <a:avLst/>
          </a:prstGeom>
        </p:spPr>
      </p:pic>
      <p:pic>
        <p:nvPicPr>
          <p:cNvPr id="5" name="图片 4" descr="label4unlabel5Epoch20building"/>
          <p:cNvPicPr>
            <a:picLocks noChangeAspect="1"/>
          </p:cNvPicPr>
          <p:nvPr/>
        </p:nvPicPr>
        <p:blipFill>
          <a:blip r:embed="rId4"/>
          <a:stretch>
            <a:fillRect/>
          </a:stretch>
        </p:blipFill>
        <p:spPr>
          <a:xfrm>
            <a:off x="1289050" y="3278505"/>
            <a:ext cx="4432935" cy="3545840"/>
          </a:xfrm>
          <a:prstGeom prst="rect">
            <a:avLst/>
          </a:prstGeom>
        </p:spPr>
      </p:pic>
      <p:pic>
        <p:nvPicPr>
          <p:cNvPr id="6" name="图片 5" descr="label5unlabel5Epoch20building"/>
          <p:cNvPicPr>
            <a:picLocks noChangeAspect="1"/>
          </p:cNvPicPr>
          <p:nvPr/>
        </p:nvPicPr>
        <p:blipFill>
          <a:blip r:embed="rId5"/>
          <a:stretch>
            <a:fillRect/>
          </a:stretch>
        </p:blipFill>
        <p:spPr>
          <a:xfrm>
            <a:off x="5939790" y="3278505"/>
            <a:ext cx="4461510" cy="35693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oPDC12345"/>
          <p:cNvPicPr>
            <a:picLocks noChangeAspect="1"/>
          </p:cNvPicPr>
          <p:nvPr/>
        </p:nvPicPr>
        <p:blipFill>
          <a:blip r:embed="rId1"/>
          <a:stretch>
            <a:fillRect/>
          </a:stretch>
        </p:blipFill>
        <p:spPr>
          <a:xfrm>
            <a:off x="0" y="508635"/>
            <a:ext cx="6153150" cy="4923790"/>
          </a:xfrm>
          <a:prstGeom prst="rect">
            <a:avLst/>
          </a:prstGeom>
        </p:spPr>
      </p:pic>
      <p:pic>
        <p:nvPicPr>
          <p:cNvPr id="3" name="图片 2" descr="sePDC12345"/>
          <p:cNvPicPr>
            <a:picLocks noChangeAspect="1"/>
          </p:cNvPicPr>
          <p:nvPr/>
        </p:nvPicPr>
        <p:blipFill>
          <a:blip r:embed="rId2"/>
          <a:stretch>
            <a:fillRect/>
          </a:stretch>
        </p:blipFill>
        <p:spPr>
          <a:xfrm>
            <a:off x="6041390" y="508635"/>
            <a:ext cx="6154420" cy="4923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label1unlabel10Epoch20veg"/>
          <p:cNvPicPr>
            <a:picLocks noChangeAspect="1"/>
          </p:cNvPicPr>
          <p:nvPr/>
        </p:nvPicPr>
        <p:blipFill>
          <a:blip r:embed="rId1"/>
          <a:stretch>
            <a:fillRect/>
          </a:stretch>
        </p:blipFill>
        <p:spPr>
          <a:xfrm>
            <a:off x="3957320" y="125730"/>
            <a:ext cx="3882390" cy="3106420"/>
          </a:xfrm>
          <a:prstGeom prst="rect">
            <a:avLst/>
          </a:prstGeom>
        </p:spPr>
      </p:pic>
      <p:pic>
        <p:nvPicPr>
          <p:cNvPr id="2" name="图片 1" descr="label5unlabel5epoch20c1_2coPDC12345"/>
          <p:cNvPicPr>
            <a:picLocks noChangeAspect="1"/>
          </p:cNvPicPr>
          <p:nvPr/>
        </p:nvPicPr>
        <p:blipFill>
          <a:blip r:embed="rId2"/>
          <a:stretch>
            <a:fillRect/>
          </a:stretch>
        </p:blipFill>
        <p:spPr>
          <a:xfrm>
            <a:off x="69215" y="125730"/>
            <a:ext cx="3888105" cy="3110865"/>
          </a:xfrm>
          <a:prstGeom prst="rect">
            <a:avLst/>
          </a:prstGeom>
        </p:spPr>
      </p:pic>
      <p:pic>
        <p:nvPicPr>
          <p:cNvPr id="3" name="图片 2" descr="label5unlabel10epoch20c1_0coPDC12345"/>
          <p:cNvPicPr>
            <a:picLocks noChangeAspect="1"/>
          </p:cNvPicPr>
          <p:nvPr/>
        </p:nvPicPr>
        <p:blipFill>
          <a:blip r:embed="rId3"/>
          <a:stretch>
            <a:fillRect/>
          </a:stretch>
        </p:blipFill>
        <p:spPr>
          <a:xfrm>
            <a:off x="69215" y="3490595"/>
            <a:ext cx="3888105" cy="3110865"/>
          </a:xfrm>
          <a:prstGeom prst="rect">
            <a:avLst/>
          </a:prstGeom>
        </p:spPr>
      </p:pic>
      <p:pic>
        <p:nvPicPr>
          <p:cNvPr id="6" name="图片 5" descr="label1unlabel5Epoch20c_1_2veg"/>
          <p:cNvPicPr>
            <a:picLocks noChangeAspect="1"/>
          </p:cNvPicPr>
          <p:nvPr/>
        </p:nvPicPr>
        <p:blipFill>
          <a:blip r:embed="rId4"/>
          <a:stretch>
            <a:fillRect/>
          </a:stretch>
        </p:blipFill>
        <p:spPr>
          <a:xfrm>
            <a:off x="3982085" y="3526155"/>
            <a:ext cx="3857625" cy="3086735"/>
          </a:xfrm>
          <a:prstGeom prst="rect">
            <a:avLst/>
          </a:prstGeom>
        </p:spPr>
      </p:pic>
      <p:pic>
        <p:nvPicPr>
          <p:cNvPr id="7" name="图片 6" descr="label2unlabel5Epoch20c_1_2veg"/>
          <p:cNvPicPr>
            <a:picLocks noChangeAspect="1"/>
          </p:cNvPicPr>
          <p:nvPr/>
        </p:nvPicPr>
        <p:blipFill>
          <a:blip r:embed="rId5"/>
          <a:stretch>
            <a:fillRect/>
          </a:stretch>
        </p:blipFill>
        <p:spPr>
          <a:xfrm>
            <a:off x="7839710" y="3526155"/>
            <a:ext cx="3881120" cy="3105785"/>
          </a:xfrm>
          <a:prstGeom prst="rect">
            <a:avLst/>
          </a:prstGeom>
        </p:spPr>
      </p:pic>
      <p:pic>
        <p:nvPicPr>
          <p:cNvPr id="8" name="图片 7" descr="label2unlabel10Epoch20veg"/>
          <p:cNvPicPr>
            <a:picLocks noChangeAspect="1"/>
          </p:cNvPicPr>
          <p:nvPr/>
        </p:nvPicPr>
        <p:blipFill>
          <a:blip r:embed="rId6"/>
          <a:stretch>
            <a:fillRect/>
          </a:stretch>
        </p:blipFill>
        <p:spPr>
          <a:xfrm>
            <a:off x="7839075" y="125095"/>
            <a:ext cx="3883660" cy="310769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9795,&quot;width&quot;:11580}"/>
</p:tagLst>
</file>

<file path=ppt/tags/tag2.xml><?xml version="1.0" encoding="utf-8"?>
<p:tagLst xmlns:p="http://schemas.openxmlformats.org/presentationml/2006/main">
  <p:tag name="KSO_WM_UNIT_PLACING_PICTURE_USER_VIEWPORT" val="{&quot;height&quot;:8100,&quot;width&quot;:14400}"/>
</p:tagLst>
</file>

<file path=ppt/tags/tag3.xml><?xml version="1.0" encoding="utf-8"?>
<p:tagLst xmlns:p="http://schemas.openxmlformats.org/presentationml/2006/main">
  <p:tag name="KSO_WM_UNIT_PLACING_PICTURE_USER_VIEWPORT" val="{&quot;height&quot;:8100,&quot;width&quot;:14400}"/>
</p:tagLst>
</file>

<file path=ppt/tags/tag4.xml><?xml version="1.0" encoding="utf-8"?>
<p:tagLst xmlns:p="http://schemas.openxmlformats.org/presentationml/2006/main">
  <p:tag name="KSO_WM_UNIT_PLACING_PICTURE_USER_VIEWPORT" val="{&quot;height&quot;:11520,&quot;width&quot;:14400}"/>
</p:tagLst>
</file>

<file path=ppt/tags/tag5.xml><?xml version="1.0" encoding="utf-8"?>
<p:tagLst xmlns:p="http://schemas.openxmlformats.org/presentationml/2006/main">
  <p:tag name="KSO_WM_UNIT_TABLE_BEAUTIFY" val="smartTable{4179f830-cee5-45c3-a3da-b707dc492d6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3OTU1MjM4OTQ3OCIsCiAgICJHcm91cElkIiA6ICIyMjkwODI5NzEiLAogICAiSW1hZ2UiIDogImlWQk9SdzBLR2dvQUFBQU5TVWhFVWdBQUFxb0FBQUx1Q0FZQUFBQm1URFFRQUFBQUNYQklXWE1BQUFzVEFBQUxFd0VBbXB3WUFBQWdBRWxFUVZSNG5PemRlVnhVVmY4SDhNK2RRVUJVVk5JVXpYS3JMSHZVdVFNcVFhNjVvdlZrWWJrUm10bm1ocFQ3OHNzV1NUTXR6Rnp5Y2Q4d3RWTFRRczBGOVRHWlFYSGZjVUhBQlFFRmdWbk83dytjZVJnWUVCQzV5SHplcnhldjdweDc1dDd2ak5QdzVkenZPUmNn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xSkNrSlFPZ0lpb3JQTDI5bTVvTkJvRFZDcVZqeERpWHdCcUFIQlhPaTRxY2FrQWJrcVNkTlJzTmg4d21VemhNVEV4RjVVT2lvaVlxQklSNWFIVmFtVWh4RFFBblpXT2hSVHpseVJKNDNRNm5WN3BRSWdjR1JOVklxTDdBZ0lDMU9mUG53OEZFQUpBY25OelE2ZE9uZENxVlN1OCtPS0w4UER3Z0p1Ykd5U0pYNTNsaFJBQzZlbnBTRXBLd29rVEozRHc0RUZFUkVRZ1BUMGRBQVNBbVkwYU5ScTdidDA2azhLaEVqa2tmdHNTRVFGbzFxeFpwUW9WS3F3VVFyenU2dXFLZ1FNSG9tL2Z2bkJ6YzFNNk5DcGw2ZW5wV0xWcUZSWXZYb3lNakF4SWt2U2J3V0RvRnhNVGs2WjBiRVNPaG9rcUVUbThWcTFhMVRJWURGc0FhT3ZVcVlNZmZ2Z0JEUm8wVURvc1V0akZpeGN4ZlBod1hMdDJEUUIwUnFPeGUweE16SFdsNHlKeUpDcWxBeUFpVWxKQVFJRGFZRENzQnFCdDJyUXBsaTVkeWlTVkFBQU5HalRBMHFWTDBiUnBVd0RRT2prNXJRa0lDRkFySFJlUkkrSC9jRVRrMENwV3JEZ0p3TUFYWDN3UkN4Y3VSSlVxVlpRT2ljcVFpaFVyb2x1M2JqaHc0QUJ1M3J6WklEazUyUmdmSDc5SDZiaUlIQVV2L1JPUnc5Sm9ORzBsU2RwWnNXSkZhZlhxMVZLOWV2V1VEb25LcU11WEw2TnYzNzdpM3IxN1FnalJQam82bXNrcVVTbmdwWDhpY2tqdDJyVnpraVRwWndDcThlUEhNMG1sQWozOTlOTVlOMjZjQkVBbFNkTFA3ZHExYzFJNkppSkh3RVNWaUJ4U2FtcnFPd0FhKy9yNm9udjM3a3FIUTQ4QmYzOS8rUHI2QXNDenFhbXBieXNkRDVFallLSktSQTduL29TWWlRRHczbnZ2S1J6Tnd6bDQ4Q0NFRUVxSDRUQUdEUnBrMlp6SWlWVkVqeDRUVlNKeU9PZlBuMzhMd1BNYWpRYk5temRYSkFhajBZaXRXN2NpTlRYMW9ZN3o4Y2NmdzJ3MjI3UjE2TkNoeU1kSlRFeEU5KzdkTFF2ZEF3QmlZMk56Sm1ZMkxseTRrT2U4WnJNWmFXbHBTRXhNeFBuejU2SFg2N0ZqeDQ1Q25YL1Jva1V3bTgxWXZYcTFUUXdQWS96NDhiaHk1UW9BNE5DaFE1Z3laY3BESi9VdFdyUkFpeFl0QUtESi9jOFJFVDFDckxFaElrYzBCQUNDZ29LSy9NUzJiZHZhUEU1TFMwT2xTcFh5YkZ0TW1UTEZidUs0Y09GQy9PYy8vOEc3Nzc2TG9VT0hGdXBjdTNmdkxuSzhuVHAxc252VGdwU1VGT3phdGN2NmVOT21UV2pldkxsTjMxMjdkcUZaczJaMmo3dDI3VnE0dXJvaU9EZ1lhOWFzd2JKbHkrRGs1SVJLbFNxaFlzV0txRmF0R3R6ZDNhRldxK0hqNC9QQUd5Y3NYcndZZ3dZTmdpUkpXTEprQ1Q3KytHTUFnSmVYRjZwWHIvN0ExM243OW0xRVJVVlpINTgrZlJxSER4OUczYnAxY2Zic1dZd2VQUm91TGk3bzI3Y3ZnT3hrL3YzMzMzL2djZTBKQ2dyQ3lKRWpBZUI5QUd1TGRSQWlJaUtpM0ZxMmJQbUVMTXZHZHUzYUNhUFJLQjVXeDQ0ZGhkbHNGa0lJMGFGRGgwSTlaL2Z1M2FKRGh3N2k4T0hEb21QSGptTGZ2bjEyKzhteWJIYzdkNS9jcjZOOSsvYlc3ZGF0Vzl0OW5xK3ZyeEJDQ0pQSkpOcTNieTlhdG13cGZIMTlSZnYyN2EzUDc5Mjd0MmpkdXJYdzlmVzEvc1RHeGdvaGhMaDM3NTU0NDQwM3hKa3paNFRSYUJRaElTRWlPVGxaUkVkSGk3Rmp4d29oaE5pL2Y3OFlQWHEwelhtOXZMeEVRRUJBbnArV0xWdUtYcjE2MmJSbFpHUlk0eFJDaUlzWEw0cFJvMFpaMzI5N3I4ZGl4b3daWXNtU0pTSTZPbHAwN3R6WitoNW5abWFLVHo3NVJCdytmTmp1KzFJWVJxTlJ0R3ZYVHNpeWJQVHg4ZkZRK2pOTlZKNXhSSldJSElyQllQQ1hKRW45eWl1dlFLMHVYb2xoemhIUzFOUlVkT3pZMGJxZGM1K2JteHMyYjk1czg5eDkrL1poMHFSSkNBME5SZlBtemZIRkYxOWc3Tml4Q0EwTmhZK1BUNEhuUFgzNk5JWU1HWkp2UEMxYnRzVDU4K2VSbXBxS1hyMTZGZXExQ0NHUWtwS0NBd2NPQUFCTUpoUDgvUHlnMSt2aDV1Wm1iUWVBOXUzYnc4a3ArOWVHcTZzcjFxMWJaMzBQWDM3NVpVUkZSYUZqeDQ0NGQrNGNEQVlEMXE5ZmozSGp4dG1jcjBxVkt1amN1YlBOYUM0QTFLOWZIek5uemtTZE9uVXdidHc0VEpreUJTNHVMdGI5Q1FrSkNBNE9ocXVycTNWVU5DMHREZkh4OFhsR211L2R1NGVkTzNmaXE2KytRbkJ3TUxLeXNoQVdGb2F3c0RBa0p5Y2pNek1Ub2FHaFNFMU54Wll0V3dyMVB1V2tWcXZoNStlSFAvNzRRNTJSa2VFUFlIbVJEMEpFUkVTVW15ekxHMlZaRmhFUkVjVWVVYk9NM21WbFpZbU9IVHNLSWJKSEpqdDE2bVMzbjhYcTFhdUZuNStmK1B2dnYyM2EvLzc3YitIbjV5Zm16NTh2VENhVHRiMDRJNnBYcjE2MTZkdTZkV3Z4eGh0djVQblJhclZDaU96UndaejlMWStuVHAwcTl1elpZM011UHo4L2taaVlhRGVPNE9CZzBhVkxGN3VqcFZsWldmbStSeGFqUjQ4V0VSRVJZdXZXcldMVXFGSFdkbDlmWDNIczJESFJ1M2R2TVhic1dERjM3bHhoTnB2RjFhdFhSZi8rL2NYV3JWdXQvU3lXTEZraXVuYnRLb1FRSWlFaFFmajcrMXYzQlFZR2lxdFhyd29oaEUxN1VmMzExMTlDbG1VaHkvSUdwVC9UUk9VWlIxU0p5R0VFQkFTb3o1OC8zOGxTTi9td0VoTVRyZldUeWNuSnFGR2podDErY1hGeENBME54ZG16WnpGdjNqdzBiZG9VeWNuSjZOaXhJM2JzMklGMjdkcGg0Y0tGK095enovREhIMzlnNk5DaGVQWFZWL005bGxxdFJ1M2F0ZTN1Ly92dnZ3RUFZV0ZoMWpyUERSdnk1bEorZm40RnZyWUpFeWJndSsrK2c4bGtRcnQyN1FCa2o3WTZPenZqNTU5L3hxcFZxNUNWbFlYSXlFam9kRHBVcjE0ZDI3WnRBNUJkRnhzUkVaSG5tTW5KeWFoV3JSb0FvRWVQSHRadEZ4Y1hkTzNhRlZ1MmJNR0ZDeGZ3d3c4L3dHdzJRNlhLbnU5Ym8wWU56Smd4QTA4Ly9UU21UWnVHZnYzNjRjYU5Hd2dORFlWV3E4MXpqcHl2dDFhdFdyaHg0d2I2OU9tRGxKUVVwS1dsNGROUFB3V1FQYUd0dUY1KytXV28xV3FZVEtiT3lKNlliSDdRYzRpbzZEanJuNGdjeHRtelp4c0NxRlMvZnYwOGs1Nks0NTkvL2tGY1hCeTJiTm1DNDhlUDQ5YXRXemgrL0hpZWZtdlhya1hWcWxVUkhoNXV1Vzk4SGsyYU5FRjRlRGc2ZHV4b00rdTlRNGNPTnVVRW16ZHZ4azgvL1dUM0dFSUlSRVpHd3QzZEhjbkp5Wmc3ZDI2aFg0dmxQSjA2ZFFJQXFGUXE5T3JWQzlPbVRVTmlZaUtBN01UTzJka1pnd2NQeHM2ZE82M1BQWDc4ZUw2ckErUjA3Tmd4dlBUU1N3Q3lMNSt2V0xFQ0sxYXN3TTJiTjlHK2ZYdnMzYnNYUFh2MnhEUFBQSU4rL2ZyaDh1WExBSUQ0K0hoczNyd1pnd1lOUW54OFBBWU1HSUEzM25nRE0yYk13THZ2dm91VksxZGF6eEVSRVlHQWdBQ2I4eTVhdEFodDJyVEJ2WHYzRUJRVWhOV3JWMlBwMHFVSUNnb3E5aW9BbFNwVndqUFBQQU1BbFdSWmJsaXNneERSQTNGRWxZZ2NoaVJKelFDZ1ljT0h6eXVFRUFnUEQ4Zk1tVE94ZVBGaTFLeFpFLzcrL2hnNWNpUUNBd014WU1BQWE5K1JJMGRhUndjTFVyRmlSUXdiTnN5bXpaSVFXa1lPKy9UcGc1NDlleUl1TGc1MTY5YTE2YnRqeHc2ODhNSUxPSFBtRE1hTUdZUFEwTkJDdng3TGVVd21FMXEyYkFrZyszMEtDQWpBOU9uVE1XUEdESmhNSmxTb1VDSFBjemR2M214VGk1dVNrb0xldlh0YkgxZW9VQUVyVjY3RW1qVnJyRFcyMTY5ZlIvLysvUUVBVHp6eEJINzY2U2M4OWRSVDJMbHpKeG8zYm96RXhFUTg5ZFJUQUxKclRwOTc3am0wYk5rU1M1WXN3YkZqeDlDZ1FRTk1talFKSGg0ZXlNaklzQ2J2SFR0MlJOV3FWYkZ5NVVyY3VYTUg2OWV2eC9yMTY5RzllM2VFaElUZ3l5Ky9oSStQRDJiTm1vVVhYM3dSUWdoSVV2SHVKdDZ3WVVOY3VIQUJBSm9CT0Zlc2d4QlJnVGlpU2tRT1E1S2tmd0ZBbzBhTkh2cFl5NVl0dzVOUFBna2ZIeDlNbURBQkowK2V4Q2VmZklKRml4WmgzYnAxbURkdm5yVnZZWkxVd25KM2Q4ZmJiNytOMk5qWVBQdkN3OFB4emp2dkFBQ2NuWjB4ZWZKa0FFQ3ZYcjN5L0dSa1pCVHFmSUdCZ1JnMWFoU3lzcktnVXFuc0pxcmg0ZUh3OFBCQWVIZzR3c1BEcmFQSDRlSGhxRmF0R2xhdVhJblUxRlRJc293cVZhcEFDSUd1WGJ0aXhZb1Y2TnUzTDhhUEg0OEtGU3JnbDE5K2daZVhGMEpDUXZEKysrOWIzemNmSHg5NGVYbWhZY09HR0QxNk5IeDhmSEQzN2wyY09YTUducDZlYU5DZ2dUVVdEdzhQNndRdnRWcU56TXhNeko0OUc2bXBxZmpqano4d2NPQkFmUFRSUjVBa0NTTkdqSGlvZjVzY242Ti9GZnNnUkZRZ2pxZ1NrU1A1RjFBeUk2clhyMS9IeElrVEFRQUxGaXpBOE9IRG9WYXI4ZlRUVDJQSmtpVndjM1BEaWhVckh2bzg5bGhxVDNPYk1tVUthdFdxbGFlOU9EV3FGczdPenFoYnR5NlNrcEpzWnVIbmR1N2NPV3pmdmgwQVlEQVlyTnVXQmZmZDNkM1JybDA3ZlA3NTUxaTJiQmtpSWlLc00vdW5UWnVHc0xBd0RCZ3dBTk9tVGNQMjdkdnpyQ0c3ZGV0V3JGKy9IbmZ1M0VIdDJyWFJzR0ZETkdyVUNLZFBuOGJ6eno5dk42YXNyQ3dZalVZTUh6NGNmZnIwUVpzMmJUQmp4Z3pVcTFjUHpaczNSMlJrWktIZkIzdHlmSTdzTHpaTFJBK05pU29ST1pJNkFQS2RpRlFVbjMzMm1YVjcvUGp4TmpXdkhoNGVTRXBLc2k3bDlEQnlKMnc1eGNmSFE2MVdXMGNGYzVjQ0ZNV0RFcmF6WjgvQ3d5Tjd5ZEI3OSs3aG0yKytRVlpXRmlJaUl2REtLNi9nOWRkZng4bVRKd0VBYjc3NXBuVTdwMW16WmlFd01ORDZPQ3NyQ3gwN2RvU3ZyeS8wZWozUzB0SlF2MzU5OU92WER5RWhJVml5WkltMWI1OCtmZENuVHgrWXpXWmN2WG9WcDArZnhxbFRwNUNZbUpodm9scXBVaVZVclZvVllXRmhDQThQeDQ0ZE8vRGpqejlpeUpBaENBZ0l3S0JCZzlDd1lVUFVxVk9ucUc4WEFNRFQwOU82V2F3REVORURNVkVsSWtmaURxQkVKbExsWkRuZTFxMWI4ZlhYWDhQVjFSVlpXVmw0NjYySHU4Tm1uejU5ckRQVTE2NzkzdzJRSmt5WWdMLysrZ3VTSktGbno1NFByTEhzMGFOSG5yYmNsLzRqSXlNQjJOYW9Iamh3QUZPbVRFSGx5cFdSa0pCZ3ZaUFRoZzBia0phV2hpVkxsbUQ1OHVXWVBYczJUQ1lUQUZodnF5cUVnTWxrZ3RGb1JJY09IYkJod3dhMGF0WEt1cHBCbHk1ZDBMMTdkMnNwZ2NGZ1FIQndNQUNnYjkrK2VPcXBwK0RpNG9LTWpBenJCQzk3ZnYvOWQ3dXZCOGhPaEJNVEV6RjA2RkM4OGNZYitQSEhIeEVkSFkwbm4zd1NOV3JVUU8vZXZiRnUzVHFNR0RHaXdQY3ZQNWE3YlVtUzVGNnNBeEFSRVJGWnlMSjhWWmJsZk5jQ0xhems1T1FDOStkY0N6VS9LU2twNHJYWFhoTXBLU25GaXNGc051ZDdubTNidGxtM04yN2NhTGRQenZhWW1CaWJmWmN2WHhaQ1pLOFRlK0hDQlhIeTVFa1JIeDl2M1orVmxXWDM3bEE1NHpJWURDSXpNMU5rWm1aYTExRXREc3Q2cUVYdFozbThhZE1ta1pLU0lpSWlJc1MvLy8xdjhlNjc3NHFqUjQvYXhGdGNDUWtKUXBabG9kVnFyeWo5MlNZcXI0bzMxWkdJNkRFa3kzSXFnQ3A3OSs1OTRMM25pUjRrTFMwTmJkcTBBWUJVdlY1ZlZlbDRpTW9qenZvbklrZFNDY2krL1NmUnc4cnhPU3JaV2hJaXNtS2lTa1NPSkEyd1g4OUlWRlE1UGtkcFNzWkJWSjR4VVNVaVI1SUtBSGZ2M2xVNkRpb0hMSjhqU1pKU0ZRNkZxTnppckg4aWNpUXBBT3JtdkVYcDQrcm8wYU1JQ2dvQ0FFaVNoQ3BWcXVDRkYxN0FXMis5WlhQTFZTQjdKbjVNVEF4MjdOaUJFU05HUFBTeVdVVTU5K1hMbHpGbnpod2NPblFJR1JrWmFONjhPU1pObXZSUVMybVZGVGsrUnlsS3hrRlVuakZSSlNKSGtncGtUNElwTC9idTNZdUtGU3NpT1RrWmh3NGRRbGhZR1BiczJZUEpreWRiMTFmdDJyVXJKRW5DelpzMzg5eWk5VkdmZS9mdTNmRHk4c0xFaVJOaE5CcnhmLy8zZjVnNGNTSVdMMTVjWW5Fb3haS29DaUU0b2tyMGlQRFNQeEU1a21zQWtKQ1FvSFFjSlVxU0pGU3ZYaDJkTzNmRzBxVkxvZFBwRUI0ZWJ0My93dzgvNE50dnYxWGszUDM2OVVQdjNyM2g3dTRPRHc4UDlPdlhEMGVQSHJXdXQvbzRpNCtQdDI0cUdRZFJlY1pFbFlnY3lWRUF1SERoZ3RKeFBETHU3dTdvMTY4ZjFxOWZiMjFyMHFTSll1ZTJqS3hhSkNVbG9YcjE2bm5hSDBjNVBrY3hTc1pCVko0OS90OFVSRVNGSklRNENnRG56NTlYT3BSSDZ0bG5uMFZzYkt3aW81WUZuZHRvTkdMbHlwVjQ4ODAzU3oydVJ5SEg1K2lva25FUWxXZE1WSW5JWVFnaFlvRHlQYUlLWkNlRWFyVmFrVkhMZ3M0OWJkbzBxRlFxREJvMHFOVGplaFE0b2tyMDZERlJKU0tIOGV5enoxNEFrQlliRzF1dUpsVGxkdlRvMFZLNzNGL1ljOCthTlF2UjBkR1lQWHMybkoyZEZZaXNaTjI5ZXhlWExsMENnRFM5WGwrKy8vSWhVaEFUVlNKeUdPdldyVE1CaURDWlREaHc0SURTNFR3U04yN2N3TnExYTlHblQ1OHljKzQ1YytZZ01qSVNDeFlzZ0llSFI2bkg5U2djT0hBQUpwTUpBUDRDOFBqUERDTXFvNWlvRXBGREVVSnNCSUE5ZS9Zb0hVcUpFVUlnS1NrSmYvenhCNEtDZ3VEdjc0OHVYYm9VKzNnbWt3bS8vdnByb2U3ZzlhQnp6NTgvSDd0Mzc4YkNoUXRSbzBhTllzZFUxbGcrUDViUEV4RTlHbHhIbFlnY2lxdXI2K2JNekV6VDNyMTcxU2FUQ1dxMVd1bVFIc29ycjd3Q1NaTGc3dTZPbDE1NkNSTW1UTURMTDc5czAwZXIxVnEzZlh4OHJOczZuYzd1TVUrZE9vVUZDeGJnMy8vKzkwT2ZlOEdDQlFDQVRwMDYyYlFmT0hEZ3NTMEJNSmxNaUl5TUJBQ1RxNnZyRnFYaklTSWlvbkpFbHVVZHNpeUx2WHYzQ3NwcjVjcVZZdnIwNlVxSFVXYnQyYk5IeUxJc1pGbmVydlJubWFpODQ2Vi9JbkpFQ3dCZ3laSWxDb2RSTmgwNWNpVFByVkRwZjNKOGJoWXFHQWFSUTJDaVNrUU9wMUdqUnI4QU9CMGRIWTBqUjQ0b0hVNlo4ODAzMzlpVUM5RC9IRDU4R0ljUEh3YUFVL2MvUjBUMENERlJKU0tIYzMvMi81Y0FzR2pSSW9Xam9jZkpmLzd6SDh2bWwvYy9SMFQwQ0RGUkpTS0g1Tzd1dmdiQTJYMzc5bUhMRnM2SG9RZmJzbVVMOXUzYkJ3Qm4zZDNkMXlvZEQ1RWprSlFPZ0loSUtScU5wcTBrU1RzclZxd29yVjY5V3FwWHI1N1NJVkVaZGZueVpmVHQyMWZjdTNkUENDSGFSMGRIbDUvMXpZaktzTWQ3WFJZaW9vZVFrSkJ3cVU2ZE9qQVlETzFqWW1MUXZYdDNPRGx4MVQ2eWxaR1JnUkVqUmlBK1BsNlNKR21LWHE5ZnJuUk1SSTZDbC82SnlLRTFiTmp3S3dCL256aHhBa09HREVGU1VwTFNJVkVaa3BTVWhDRkRodURreVpNQXNMTmh3NFpmS3gwVGtTUGhwWDhpY25pdFdyV3FaVEFZdGdEUTFxbFRCei84OEFNYU5HaWdkRmlrc0FzWExtREVpQkc0ZHUwYUFFUVpqVWIvbUppWTYwckhSZVJJZU9tZmlCeGVYRnhjV3MyYU5WZXExZXFtZCs3Y2FmTDc3NzlEQ0lFbVRacWdRb1VLU29kSHBTdzlQUjFMbHk3RjVNbVRjZnYyYlFENDFXZzB2aFlURTVPc2RHeEVqb1lqcWtSRTl3VUVCS2pQbno4ZkNpQUVnT1RtNW9aT25UcWhaY3VXZVBIRkYrSGg0WUZLbFNwQmt2alZXVjRJSVpDV2xvYWtwQ1NjT0hFQy8venpEeUlpSXBDZW5nNEFBc0RNUm8wYWplVlNWRVRLNExjdEVWRXVXcTFXRmtKOERhQ0wwckdRWXY1VXFWVGpvcUtpb3BVT2hNaVJNVkVsSXNwSHMyYk5HcWpWNnQ2U0pMVUc4QzhBTlFCVVZUZ3NLbmtwQUc0Q09DcUUrSy9KWkFxUGlZbTVxSFJRUkVSRVJHU0hMTXRDbG1XaGRCeEU1Tmk0UEJVUkVSRVJsVWxNVkltSWlJaW9UR0tpU2tSRVJFUmxFaE5WSWlJaUlpcVRtS2dTRVJFUlVabkVSSldJaUlpSXlpUW1xa1JFUkVSVUpqRlJKU0lpSXFJeWlZa3FFUkVSRVpWSlRGU0ppSWlJcUV4aW9rcEVSRVJFWlJJVFZTSWlJaUlxa3lTbEF5QWlJbVUxYTlic0tTY25wNG01bWorNC85LzVPUnVOUnVPWE1URXhWMHNuTWlKeWRFeFVpWWdjWEVCQWdQcmN1WE54a2lUVktxaWZFQ0t4Y2VQR2RkZXRXMmNxcmRpSXlMR3BsUTZBaUlpVWRlTEVDVkczYnQxR0FMd2UwSFg1amgwN05wZEdURVJFQUd0VWlZZ0lnTmxzWGwrSWJvWHBRMFJVWXBpb0VoRVJWQ3JWYmlGRVVnRmRibFd0V25WM3FRVkVSQVFtcWtSRUJFQ24weGtrU2ZxdGdDNi83ZHExeTFocUFSRVJnWWtxRVJIZEowbFN2cGYyVlNvVkwvc1RVYWxqb2twRVJBQ0FsSlNVN1FCUzdleEtUVTVPM2xIYThSQVJNVkVsSWlJQXdMbHo1ektGRVBabTlXODZkKzVjWnFrSFJFUU9qNGtxRVJGWjVYUDVuNWY5aVVnUlRGU0ppTWhLa3FSdEFOSnpOS1ZMa3ZTblV2RVFrV05qb2twRVJGWTZuUzRkd0ZiTFkwbVMvcmpmUmtSVTZwaW9FaEdSRFNHRTlWSi9JVzhFUUVUMFNEQlJKU0lpRzg3T3psc3MyMjV1YmxzSzZrdEVSRVJFVktwa1dkNGt5L0x2U3NkQlJJN05TZWtBaUlpb1RGb3ZTWkpRT2dnaWNteVMwZ0VRRVZIWm90VnEvUzNycVZhc1dORjkzNzU5ZDVTT2lZZ2NFMnRVaVlqSVFxWFJhQ2JtWFBULzNyMTcvMjNSb3NXelNnWkZSSTVMclhRQVJFU2tQRjlmM3lvMWE5WmNKVW5TSjVJa29VZVBIc2pLeWtKeWNuSk5TWklDYTlldWZTUWhJZUdjMG5FU2tXTmhva3BFNU9CYXRHanhyTWxrMmc2Z1RlWEtsVEZqeGd5OCsrNjc2Tm16Snk1ZXZJalkyRmhYU1pMNmVucDZHdUxqNHlPVmpwZUlIQWNUVlNJaUI2YlJhTHFwVktvL0FkUnIwS0FCNXMyYmgyYk5tZ0VBS2xTb2dFNmRPc0hKeVFsUlVWRVNnSTZlbnA0dmVYaDQvSEhqeG8wc1JRTW5Jb2ZBUkpXSXlERkpXcTEySElCRkFGemJ0V3VISDM3NEFUVnIxclR0SkVtUVpSa3Z2UEFDSWlNallUQVlYblJ5Y25xdFRwMDZmOFhIeDk5V0pISWljaGljOVU5RTVHQ2FObTFhMmRYVmRiRVE0aTBBK1BEREQvSGVlKzlCcFNwNGZ1MmxTNWNRSEJ5TVM1Y3VBVUF5Z0hmMGV2MmZqejVpSW5KVUhGRWxJbklnV3EyMmtWcXQzZzZnWGFWS2xUQjkrblQwNnRVTGt2VGdjWXRxMWFyQjM5OGZGeTlleEtWTGwxd0I5SzFkdTNabVFrTEMva2NlT0JFNUpDYXFSRVFPUXBibExnRCtCUERNTTg4OGcvbno1Nk41OCtaRk9vYXpzek02ZGVvRWxVb0ZuVTRuU1pMMHFxZW41d3MxYTliY21waVlhSGdrZ1JPUncyS2lTa1JVL2trYWpXYU1KRW4vQWVEV3BrMGJoSVdGNGNrbm55emV3U1FKV3EwV3p6Ly92S1Z1dGFsS3BlcjUxRk5QL1hudDJqWFdyUkpSaVdHTktoRlJPZGFzV2JOS1RrNU8vd0hRR3dDR0RCbUM5OTkvLzRIMXFJVjE4ZUpGaElTRVdPcFdiNnRVcXJlam9xSWlTdVRnUk9Ud09LSktSRlJPZVh0N041UWtLUUpBQnpjM040U0dodUt0dDk0cVZEMXFZVld2WGgzKy92NDRmLzQ4TGwrK1hGRUkwYTlPblRycDhmSHhCMHJzSkVUa3NKaW9FaEdWUTE1ZVhwMU1KdE5ma2lUVmYrYVpaekJ2M2p4b05KcEhjaTVuWjJkMDd0d1pRZ2pvOVhvSlFPYzZkZW84VjZkT25hM3g4ZkdzV3lXaVltT2lTa1JVdmtoYXJmWlRJY1JTU1pMYy9QejhNR2ZPSE5TcVZldlJubFNTNE8zdGplZWVlODVTdC9vdkFEMXExcXo1WjJKaVl2SWpQVGtSbFZ1c1VTVWlLaWUwV3EwYmdKK0ZFSDBBWVBEZ3dmamdndzlLckI2MXNDNWN1SUJSbzBiaHlwVXJFRUlrQWVnZEhSMjlvMVNESUtKeWdTT3FSRVRsUUlzV0xlcXJWS3EvaEJDZDNOemM4UFhYWDZOMzc5NGxXbzlhV0phNjFiTm56K0xLbFNzVkpVbnFYN3QyN2JzSkNRbi9MZlZnaU9peHhrU1ZpT2d4cDlGb09xcFVxZ2dBRGV2VnE0ZDU4K1pCbG1WRlkzSnhjVUdYTGwxZ05wc1JIUjB0U1pMVXhkUFRzM0dkT25XMnNXNlZpQXFMaVNvUjBlTkwwbWcwb3lSSldnNmdrcSt2TCtiTW1ZUGF0V3NySFJlQS85V3RObTdjR0pHUmtUQWFqYzBrU2ZLdlhidjJ0b1NFaEJTbDR5T2lzbzgxcWtSRWp5R3RWdXNtaEZnQW9COEFEQm8wQ0I5OTlGR3AxNk1XMXZuejV6RnExQ2hjdlhvVkFHNUtrdFJicDlQOXJYUmNSRlMyY1VTVmlPZ3hvOUZvbmdId0Y0RE9GU3RXeEZkZmZZVjMzbmxIa1hyVXd2THc4SUMvdnovT25EbURxMWV2dWdIbzcrbnBtUm9mSDM5UTZkaUlxT3hpb2twRTlCalJhclh0QVVRQWFQVFVVMDloM3J4NThQTHlVanFzUW5GeGNVSFhybDFoTUJodytQQmhGWUN1bnA2ZURldlhyNy90NnRXclJxWGpJNkt5aDRrcUVkSGpRZEpxdFNPRUVDc0FWUGJ4OGNHUFAvNElUMDlQcGVNcUVrbVMwS3BWS3pScTFNaFN0OXJjWkRKMXZUL0ppbldyUkdTajdGNG5JaUlpQUlDUGowL0Z6TXpNK1FBR0FFQlFVQkErK2VTVE1sdVBXbGhuejU1RlNFZ0k0dUxpQU9DR0VDSWdPanA2dDlKeEVWSFp3UkZWSXFJeVRLdlZQbTAwR3Y4RTBOWFYxUlZmZnZrbCt2VHBVNmJyVVF2cmlTZWVnTCsvUDA2ZE9vVzR1TGhLa2lRTnFGMjc5dTJFaElSRFNzZEdSR1VERTFVaW9qSktvOUcwQmJBZFFPTzZkZXZpcDU5K2dyZTN0OUpobFNoTDNXcG1aaWFPSERtaWtpU3BXKzNhdGVzM2FkSmtXMnhzTE90V2lSd2NFMVVpb3JKSDBtZzB3eVJKV2dtZ1NxdFdyVEIzN2x6VXFWTkg2YmdlQ1pWS2hkYXRXNk4rL2ZxSWpJeUV5V1Jxa1ptWjJmV3BwNTdhZHUzYXRWU2w0eU1pNVR6KzE0NklpTXFSZHUzYXVhYWtwTXlUSk9sZEFBZ01ETVRRb1VPaFZqdkd1TUtaTTJjUUVoS0NhOWV1QWNEMSszV3JlNVNPaTRpVTRSamZmRVJFajRGbXpabzlaVEFZdGttUzFOM0Z4UVZmZlBFRit2WHI5OWhQbWlvS1M5M3F5Wk1uclhXcm5wNmVTZkh4OFZGS3gwWkVwYzl4dnYySWlNcWVLblhyMXYwV2dMTXN5Njg0T1RucEFIalhxVk1IUC8zMEU4YVBINC8wOUhTN1Q1dytmVHBNSnBOTjIrblRwOUdqUncvRXg4ZmJmVTZIRGgyS0hHQk1UQXhtekpoaDA3Wnk1VW9rSmlZQ0FJUVFDQThQei9mNUtTa3AyTFp0VzVIT1diVnFWY3laTXdmOSsvY0hBQ2NBYzJSWi9ybGR1M2F1UlF5ZmlCNXpUa29IUUVUa3dJeFZxbFRwSU10eUpBQU5BS2VXTFZzaU5EUVVGU3BVeVBkSmE5YXN3YnAxNjNEOCtIRnJXN2R1M2JCdTNUcWtwS1JnN05peDF2Wmh3NGJadlNGQXAwNmQ0T2JtbHFjOUpTVUZ1M2J0c2o3ZXYzOC9oQkFBZ0EwYk5xQlhyMTVJVGs3RzNMbHo4Zm5ubjhOa01tSEdqQm5vM2J1MzNWZ05CZ09tVFp1R2F0V3FvWFhyMWdXK0dWNWVYcWhidDY1Tm00ZUhCMjdmdmcwaHhLQ1VsSlNYbWpkdjN1dklrU054QlI2SWlJaUlpQjVPdTNidFhHVlpYaXZMc3BCbFdYejMzWGZDYURRS0lZUklTMHNUc2l5THRMUTBZV0V5bWNTY09YUEU2NisvTG1Kalk4WFVxVk9GMld3V1FnZ3hiTmd3TVdIQ0JHRXltY1RNbVRQRlAzamh1d1FBQUNBQVNVUkJWUC84STNKcjM3NjlkYnQxNjlaNTlnc2hoSyt2cjgzamQ5NTVSNXc0Y1VJSUlZU1hsNWNRUW9nN2QrNkl0bTNiaXJObno0ck16RXpSc21WTGEzOHZMeS9oNys4di9QMzloU3pMMW0xN2JRa0pDVGJueWkrbVU2ZE9DYTFXSzJSWkZocU5Ka0dyMWZvcC9XOUhSS1dESTZwRVJBcG8zcng1M1pTVWxBMlNKTFdzVUtFQ3BreVpnbTdkdWhYNEhKVktoUVlOR21ERmloWDQ1Sk5Qa0pLU2dxQ2dJQUJBWm1ZbWtwT1RNWERnUUJnTUJseTRjTUc2bE5Ya3laTng3Tmd4cEthbW9sZXZYb1dPOGNLRkN6aC8vanhlZU9FRm0vYktsU3VqZCsvZWlJcUtncWVuSjV5ZG5XMzJiOTY4R1FEZzQrTmozYmF3MTJaaE1CanlIWmtGc2tkY282S2lhZ2toL3Rab05NT2lvNlBuQXhDRmZrRkU5Tmhob2twRVZNcTh2THg4VFNiVGVrbVNhajM1NUpPWU9uVnFvZGRIN2Q2OU93RGcrdlhyMkxwMWE3NzljaWE5VTZkT1JWeGNIRjU3N1RWczJMQUJRSGJDYUM5cHpjaklzRzZ2WGJ2V2V0ay90NDgvL2hnQWNPdldMVlNzV05GbTN4ZGZmSUdqUjQvYVRUeHp0dVd1YmExUW9VSys5YTQrUGo2WU8zY3VacytlalZXclZqbEprdlNUUnFQUjNybHpaK2k1YytjeTdUNkppQjU3VEZTSmlFcVJMTXNmbU0zbU1FbVNLbFN2WGgwdUxpNzQ4TU1QOGM4Ly8yREZpaFZZdW5TcFRmOGVQWHJZUE42NWN5Y0E0UGJ0MnhneVpFaWh6L3YzMzM4REFNTEN3cXhKcGlWcHpjblBML3VxZW1KaUlpSWpJeDk0M05UVVZGU3RXdFdtYmRLa1NRQ3lrOHZjaWFlOU5ndUR3WURYWDM4OTMzMXF0Um9oSVNGbzBxUUp2dnp5UzJSbFpRMTJkM2QvU2FQUnZCa2RIWDN0Z2NFUzBXT0hpU29SVVNsbzNMaXhpN3U3ZXhpQTl3R2diOSsrR0RseUpOUnFOYlJhTFFEZzNYZmZ4YnZ2dmdzQVNFOVB4eXV2dklMTm16ZmJuZlJVRkVJSVJFWkd3dDNkM1RvUjZrSCsvdnR2QkFZRzR0dHZ2eTJ3MzdWcjExQ3JWcTE4OXhkMEtUKzM3Ny8vSHI2K3ZuYjM3ZHUzejdydDcrK1BSbzBhWWRTb1VVaE1UR3d0U1pLdVJZc1dieDQrZkhoL29VOUdSSThGSnFwRTVZekk3MXB0SVVqbDRRYnlaWkJHbzZralNkSjZBSzJkbloweGNlSkUrUHY3UDlReHExZXZqZ1VMRnVTN1ArZWwveDA3ZHVDRkYxN0FtVE5uTUdiTUdJU0doajd3K0YyNmRJRzd1N3ZkUk5Wc05tUFZxbFY0OWRWWEVSTVRnK2VmZng0QVlEUWFiVzVNc0dYTEZuaDRlTmc4TnlVbHhlYngyYk5uTVh6NGNMc3hYTDkrSFU4KytXU2U5cTFidDZKSmt5WllzV0lGeG80ZEM1MU9WMXVsVXUyU1pYbW9YcS9QLzAwaEcveXVvTWNCRTFVaW9rZElvOUg0U0pLMEFVRHRXclZxWWViTW1Ya21KeFhIN2R1M01XalFvRUwxRFE4UHh4ZGZmSUhmZnZzTnpzN09tRHg1TXJadTNWcGdqV3IxNnRYdEh1dml4WXVZT25VcXpHWXp1bmZ2anIvKytndi85My8vWjQzSjNkMGRRSGJKUW5KeWNwNUU4LzVTVTlZbHNKNTk5bGxycmUydnYvNEtEdzhQdEduVEJpYVRDUzFidGl5d0R0ZkR3d056NTg3RnJGbXpzR2JObWdvQTVzdXlMR2RtWmc0L2Z2eDRWcUhlSENJaUlpbzlkdGYzS1NTbFl5OXZaRmwrWDVibExGbVd4ZnZ2dnk5dTNicGw5MzJYWlZrWWpVWng3Tmd4RVJrWktZU3d2enhWN2lXYlhuMzFWYnY3MnJScEkwNmRPbVY5ZlBYcVZTRkU4WmFuc2l4SmRlUEdEU0hMc21qVHBvMVl2bnk1TUpsTTRwZGZmaEV0VzdZVU0yZk9GRUlJY2ZEZ1FURnc0RUFoUlBaU1dzT0hEeGVyVjYrMkxxRzFkZXRXMGIxN2R4RVZGWlhudkxkdTNSSWRPblN3dm42ajBTaGtXUmF2dmZhYXpjK0tGU3ZzeHIxcDB5YlJ1blZyY1grcHIzMWFyZFpUNlgvL3NzN3VHMWxJU3NkT2pvTWpxa1JFSmF4cDA2Yk9MaTR1UHdENEFBRGVlZWNkQkFjSHc4a3A3MWR1VmxiMndOK1VLVk53N3R3NVRKa3lwY0JqOStuVEIwQjIzV2w2ZXJyMWNVN3A2ZW5XVWM2MzMzNGIvLzczdngvbTVRRElIa2w5OGNVWE1YWHFWRFJvMEFEUjBkR1lNMmNPNXMrZmo2bFRwNkp4NDhhNGZQa3ltalZyQmlCN0thMXZ2dmtHbjMvK09mNzg4MCtvMVdxNHVMaGcwYUpGcUYyN3RzMnhVMU5URVJJU0FtOXZiOHlhTlF1M2J0MnlUdXI2N2JmZkNoVmZqeDQ5MExCaFEzejY2YWRJVEV4OFdRZ1JKY3Z5bTNxOS9yOFAvZUtKU0RHc01TRXFaM0tQZHRpNzI0OUZYRndjb3FMK2R3dDExcDA5UEsxVzZ5bUUrQVhBeTg3T3pwZ3dZVUtlbWZzNTZYUTZqQnc1RWg5Ly9ESGVmdnR0cUZUWmQ3YTJUS2JhdTNkdm5zbFVOMi9leElJRkMxQ2pSZzI3TS8vYnRtMkwzYnQzNTJudjBLR0RkZFVBSHg4ZlBQSEVFM242SkNRazJId212TDI5Y2VqUUlRRFp5YkVrU1ZpelpnMSsrdWtuL04vLy9SL2F0MitQVTZkTzRmMzMzNGVMaXd1Ky8vNTdORzdjR01lT0hjUCsvZnZ4MTE5L29VNmRPakFhamJoeDR3YmF0MjhQalVhREJnMGFvRjY5ZWpoNThpUkdqeDROUHo4L2pCa3pCbGV1WE1IUFAvOE1uVTZIVzdkdW9WS2xTbENwVkJCQ3dHdzJ3MmcwWXVQR2phaFJvNGJkOXpNcEtRbWpSNDlHZEhRMEFHUkprdlNKVHFmN09kOS9BQWRtK2E2d2QydmR1M2Z2d3RuWk9jOGF1Vys4OFFhR0RSdkc3d29pSWlxZTNKZm84cnZFYTIrZjByRS83bVJaYmkzTGNwd3N5NkpidDI3aTJMRmpoYnFNbXBTVWxLZk5ZRENJbFN0WENvUEJZTk51TkJyRnhJa1R4ZXJWcTRYSlpMSjd2TTgrKzh4dSs3WnQyNnpiR3pkdXROc25kL3VubjM2YXA4K3Z2LzRxamg0OWF0TzJZOGNPTVdiTUdISHMyREhoNStjbkJnOGVMQll0V2lRdVhicGs3WFB4NGtXeFpNa1NNWHo0Y1BIV1cyK0o5UFIwa1phV0p2YnUzV3MzRmlHRU1Kdk53bVF5Q1lQQklBd0dnL1hPWFFVeEdBemltMisrc1pRQkNJMUdNN2RwMDZiT0QvNFhkQ3o1dlgvcjE2OFh2WHIxeXJkVVJRaCtWMURwNFY5RVJPVk03bDhpWGw1ZWFOaXdvZDIrRnk1YzRJaHFDWkZsdVIrQUZRQ2cwV2d3ZmZyMFBEUGV5enR4ZjhUVlpETFp6UDVYeXUrLy80NnZ2LzRhQm9NQkFQYWJ6V2IvdzRjUEp5c2RWMW1SKzdzaU16TVQzMzMzSFk0ZVBZclRwMDlqK1BEaE9INzhPQVlQSG96bm5udk81cm44cnFEU3docFZvdnMwR3MxQlNaSmFLaDFIU1h2UTNYNXlrbVdaSXlYRnN4dUE5YStCc0xDd1BIZHJjZ1NXM0tVc0pLa0E4TnBycitIZXZYdVlQbjA2QUx5c1VxbHV5N0tzZEZobDBzR0RCL0hOTjkrZ2FkT21XTFJvRWZ6OC9OQ25UeDlzM3J3WkkwYU1RTE5temZESko1L2c2YWVmQnZCWWZGZmNjbkp5ZXY2ZmYvNjVwWFFnOUhDWXFCTGRWeDZUVk9EQmQvdWhraUZKMGxnaHhFb0FHRHAwS0diTW1PRndJNnFGbFpHUkFWZFhWNXUyVTZkT29VbVRKaVY2bnQ5Kyt3MnpaczJ5UE53UDRPVVNQVUU1Y1BIaVJjeVlNUVBuejUvSHA1OStpazZkT2xuM3FkVnE5T3JWQzkyN2Q4ZWlSWXZRdDI5ZnZQbm1td2dPRGxZdzRrSjd3bUF3dEFPd1h1bEFpSWhLaEtXZVRlazRIbGJ1V2pMTGNqLzI1TjZuZE95UE82MVcyOHBTbzlxMWE5ZEMxNmcrYXF0WHI4NTNtYXZpU2t0TEU0c1hMN1l1UFZWWWNYRnhva09IRG5scVRRdXFwUzRxZzhFZ1FrTkRyVFdxc2l6L3lCclZ2SVRJWGhaczRjS0ZlVDRmbzBhTnlsTURIUnNiSzlhdlh5K0VLTnZmRmJJczc1SmxXWGg1ZWJWVE9oWjZlS3d4SWJyUGtxVHE5ZnJIK3Y4TElZUW83dDErV0hmMjhMeTl2V3ViVEtiMXVEL3JmL3o0OGVqWnMyZXhqbFdjMmRqNXhJUk5temJsV1JiS3duSUwxd2Q1NzczMzhQSEhId1BJdmp2VjBLRkQwYWhSSTNUdjNoMWp4NDYxKzV6cjE2L2p3SUVEMXNkcjE2N0Z5Wk1uVWJWcVZldWkvMEQyQ2hTNVY2Y283TkpVT2VXZTlTK0UrRGc2T25wUmtRL2tBSEltbk43ZTNxaFNwVXErZmUvY3VZTjkrL1paUDNkbCtidENsdVZkQU5xcVZLcjJVVkZSdXhRT2g0aW9aSlRYRWRXTkd6ZUszYnQzQ3lIK3Q0aDZmcFNPdmJ4bzJyU3BzMWFyL2NueW1abytmWHFlMmZ2RlVaaloyUFpvdFZxUm1KaVk3MzZqMFdqems1eWNiTDBKUWM2ZjNDTnN0Mi9mRnBNbVRiS09xaHFOUnJGMDZWS3hZY01Hc1dYTEZpR0VFRjI3ZHJWNVRtQmdvSWlKaWNrVFEwbU1xQjQ3ZGt4MDY5Yk5Nb29hSjh0eWE2VS9DMlZaenZkT2xtV1JtWm1aNzN1YmU3L1NzUmVFSTZybEMydFVpY3F4cEtRa2hJV0ZZZXJVcVRidHVXdFdlL2Z1alg3OStwVm1hT1hhL2R0M2ZpVExzaDdBajJ2V3JLbHc5dXhaaElhR0ZxdHVOZWRzN05qWVdHemF0Q25mMmRpNW1jMW1DQ0hzM216QUl2ZmtKOHRhcmdWTml1clVxUk1pSWlKc1BsdG1zeG5MbGkzRHVuWHJNSHYyN0R3andtZk9uTUhseTVmeHIzLzlDd0JzYnVGcU1CaXNqeXRYcm94bHk1WVYrTHB5Mjd4NU03NzY2aXZMRFJUMnE5WHFOdzhkT3BSUXBJTVFVWm5EUkpXb25DcUp1LzNRdzlIcjlRczFHczB4U1pMVzYzUTZ6Lzc5KzJQbXpKbDQ0WVVYQ24yTW9zekdQbkhpQkFZTUdHRDNPRGtueWVTazArbUs5ZG9BNE5DaFE1Z3hZNFpOVzBwS0NqNzQ0QU1BUUdCZ29NMit4WXNYSStjVjQxdTNidG05TVVIYnRtMExIWVBSYU1Tc1diT3daczBhQUlBa1NmTXlNakpHM1A5amdZZ2VjMHhVaWNxaDQ4ZVAyNzNiejd4NTgrRGs1SVFPSFRya3VkdlAzcjE3bFE2N1hJcU9qajZnMFdpOEpFbjZKVEV4MFdmUW9FRVB2RnNWVUx6WjJDTkdqTWlUZU1iSHg2TkhqeDVZdFdvVm5uLysrVHpuS2FnKzFkNitJVU9HV0JOUmIyL3ZQRXVmZGU3Y0djdVhMMGR5Y2pLZWVPSUphMzJ1WlRRNHAvVDBkUFR1M2J2QTk2RWdTVWxKR0R0MnJPVTFHd0I4b3RQcEZoYjdnQTR1djlWQmlJaW9EQ2hQTmFyRnZkdVAwckdYWjQwYk4zYVJaWG1CNVhNMlk4YU1BdXRXaXpzYk83ZUlpQWpoNWVVbGZ2NzU1M3pQbFZ0cWFtcUJ0Y3hDQ1BIcXE2OEtJWVR3OC9NVC9mcjFFLzM2OVJNQkFRRWlLQ2hJbkR0M1Ryejc3cnNpS2lyS1dxTzZhZE1tRVJVVkpkcTNiMjg5UnBzMmJld2VPNy8ybkU2Y09KR3pIdldhUnFQeGVmQy9BdVdVOC8wY05XcFVnWi9Ic1dQSDJ1eFhPdmFDc0VhMWZPR0lLbEU1NU9ibVpyM01iNDhrU1pBa3lWcUxTSS9ldVhQbk1nRU1rV1ZaQnlCczllclZGYzZjT1lOdnZ2a0cxYXRYejlQZnc4TURnd2NQdGpzYis5VlhYN1Z1VzJaajU2ejN6R25idG0wSUNnckN4bzBiTVdEQWdEeXJCVHdzVDA5UHJGaXhBa0IycmZOenp6Mkg2ZE9udzlQVDAyWkUxdC9mSDdrbmloZDNSSFhMbGkzNDhzc3ZMZldvQjRRUWIwVkhSMTk3bU5maDZHYk9uRm5nL21uVHBwVlNKRVMybUtnU0VaVWl2VjQvMzh2TDY1alpiUDVGcDlQVnR0U3Q1cmZZdmRsc3hyWnQyL0pOTUF1NmRILzA2RkVjUG53WVgzenhCYTVjdVlKNTgrYmx1MnhaY2NYSHg2Ti8vLzdXeDg4Kyt5eDI3dHlKYjcvOUZ2djM3N2UyMjF2TnlNM056ZTVkMC9LclVUVWFqWmc5ZXpaV3IxNXRhVnFZbXBvNjdQNGZBZVNZSkc5djcxbzVHMHdta3pNQVNKTGs0ZTN0YlYyVHpkblpPVzNmdm4xM1NqdEFlamhNVkluS21iSzh2aUZsaTRxSzJ0ZThlWE12dFZxOVBpRWhvZFhBZ1FNeGVmSmtkT3ZXcmNUT2NmUG1UWXdmUHg3RGhnMUR4WW9WRVJ3Y2pENTkrc0RUMHhNQkFRRWxkcDUrL2ZyaHd3OC9CQUFzV3JRSXk1Y3ZSMVpXRnZSNlBlYlBuMS9nYzRzeW9ucjc5bTJNSFRzV1VWRlJRSFk5NmpDOVhsL3dDYWhBNWVTN1FwaE1waDBBWHN5OTQvNTZ4bGJwNmVrQkFINHByY0NvWkRCUkpTSlN3SkVqUitJYU4yN2MxdDNkZlc1V1Z0YWdpUk1uNHRTcFV4ZytmSGlCeTBJVnh2bno1eEVjSEF4ZlgxL3JCSmxhdFdyaHUrKyt3N0JodzNEaXhBbU1HREVDMWFwVnMzbWUyV3lHU3FWQ1VsSlNnY3RaV2Z6enp6OUlTa3BDU0VnSWJ0MjZoVWFOR21IU3BFbUlpNHREU0VnSVhudnROWnZGL25NcjdJanE2ZE9uTVdyVUtDUWtKRUFJa2FoV3E5K01pb3JhVjVqM2doekNPZ0JUSHRUSlpESnRMWVZZcUlReFVTVWlVc2o5UzlhRHRWcXRUZ2p4L1lvVks1ek9uRG1EYWRPbTJTU1JoWjJOblphV2htWExsbUhac21YbzM3Ky85UzVTRmkxYXRNRGl4WXN4WWNJRTlPelpFOTI3ZDhmSWtTTlJzV0pGQUVDWExsMlFrWkdCek14TStQZzhlRzVTdlhyMThOcHJyNkZHalJydzhQQ3dsaWRvTkJyVXIxOGZsU3RYdHJ2ODFQTGx5L0hMTDc4Z1BUM2Q3bXV6dFAvMjIyL1l0bTBicGs2ZGlzek1UQUE0YURhYjM0eU9qbzRyMUJ0Q0RrR1NwUFZDaUFjbHF1dGpZbUxTU2lVZ0lxSkhvYnpNK3FmSGt5ekxyOGl5bkNqTHN1alJvNGM0ZGVwVWtXZGpKeVFraUVHREJvbURCdzhXT0dQZVpES0ozMy8vWGF4YnQ4Nm0vZGF0VytMYXRXdmkrdlhyQlQ1ZkNDRjY5dXlaNzc3VTFGVFJyVnMzMGExYk56RjM3bHliZlJFUkVRODh0aERaZDduNjdydnZMTFA2aFN6TGl4bzNidXlpOUw4VGxVbVNMTXRuY254Vzh2eG9OSm8rU2dkSnhWTWU2bE9JU29RbFNkWHI5ZnovZ2hUUnJGbXpwNXljbkRZQThIWnhjY0hreVpQUnRXdFhwY01xZGNuSnlSZzNiaHorK2VjZkFEQktralJDcDlQOUJJQi9TSkpkR28xbW1pUkpZL1BablZXaFFvV2FCdzhlVEMzVm9LaEVjRzBhSXFJeUlpWW01cXE3dTNzYkFFc3lNek14WWNJRXpKNDlHeWFUU2VuUVNzMlpNMmN3WU1BQVM1SjZIVUFIblU0M0YweFNxV0RyQzlqM0Y1UFV4eGRIanNnaE5XN2MyS1Y2cnNVclRTWlRQQUNvMVdyUG5PMjNiOSsremVWdnFKUkpzaXgvQW1BV0FLZFdyVm9oTkRRVTd1N3VTc2YxU1AzNTU1LzQvUFBQTGZXb2g5UnE5WnVIRGgyNm9uUmM5RmlRWkZtK0NPQVpPL3NHNnZYNkphVWNENVVRanFpU1E2cGV2WHAxazhsMHpXUXl4VnQrTFB0eXRwbE1wcmpjQ1MxUktSQjZ2WDZPRUtJamdCc0hEeDVFLy83OWNmYnNXYVhqZWlSTUpoTysvLzU3akI4LzNwS2tMbkYzZDIvREpKV0tRQURZWUtmZDZPTGk4bnRwQjBNbGg0a3FPYVJEaHc0bEFOaFRpSzU3Ny9jbEtuWFIwZEY3MUdxMUZvQXVMaTRPUVVGQmlJaUlVRHFzRXBXYW1vcGh3NFpoMmJKbEFHQkM5dnFvZzNidDJwV2hjR2owbUZHcFZIa3Uvd3NoL2o1dzRFQ1NFdkZReVdDaVNnNUxDRkZRVFpNRkY0Y21SUjA2ZE9pS2k0dkxLNUlrTGN2SXlNRFlzV01SRmhZR3M5bXNkR2dQN2V6WnMramZ2ejhPSGp3SUFEZUVFQjMxZXYwY3NCNlZpaUVxS3VvQWdQaWNiWklrRmVaN25zb3dKcXJrc014bXM3M0xSRFpNSnRQRzBvaUZxQ0FIRGh5NHA5UHBnaVJKR2dIQXRHVEpFZ3dmUGh5cHFZL3YvSkNJaUFnRUJRVWhMaTRPQUhTU0pIbEZSMGZuWFhTVnFQRE1BSEorWjRzS0ZTcjhxbFF3VkRLWXFKTERPbkxrU0J5QS94YlE1Y0Q5UGtSbGdkRHBkRCtvVktwWEFkdzhjT0FBK3ZmdmozUG56aWtkVjVHWXpXYUVoWVZoN05peHlNaklnQ1JKeTF4Y1hGN1I2WFNYbFk2TnlvV2NJNmhIRHg0OG1LaFlKRlFpbUtpU1F5dm9zaEF2R1ZGWkZCVVZ0VXNJNFFVZzJsSzN1bjM3ZHFYREtwVFUxRlFNSHo0Y1M1WXNBUUNUSkVramRUcGQwSUVEQis0cEhCcVZFKzd1N3RhNUIwS0lLQ1Zqb1pMeGNEZVVKbnJNMWF4Wk0xNmxVbzJ3dDg5b05INlltSmlZWE5veEVUMUlRa0pDU3YzNjlaZVpUS1puakVaanMrM2J0OE5nTU1ETHl3dVNWRFpYSFR4MzdodysrT0FEbkRoeEFnQnVTcEwwbWs2blc2TjBYRlMreE1iR211dlVxVk1QZ096azVQVDZ0V3ZYSHQvNkdBTEFSSlVjWEdKaVlyS25wK2ZyQUR4ejdkSWZQbno0R3lWaUlpcU1xMWV2R3VQajQzLzE5UFJNQWZEcTRjT0hWU2RPbklDdnJ5OWNYTXJXblVhM2I5K09rU05ISWlrcENRQ2k3MCthT3F4MFhGUSsxYTVkMnlCSlVtT2RUdmVkMHJIUXd5dWJmM29UbFNKWmxpY0ErREpYOHdTOVh2KzFFdkVRRlpVc3l4MEFoQU40b2w2OWVwZzVjeVlhTldxa2RGZ3dtODM0NmFlZjhKLy8vTWZTdEZLU3BDRTZuUzVkeWJnb0w0MUdjMUNTcEpaS3gwSC9JNFRZRlIwZDNWN3BPSlRHR2xWeWVQWnFVZTJ0eDBkVVZ1bjErcDFtczlsTGtxVERWNjVjUVZCUUVIYnUzS2xvVEhmdTNNSElrU010U2FvSndDaTlYaitBU1dyWnhDUzE3SkVrcVozU01aUUZIRkVsQWlETDhuRUFMd0tBSkVuSGRUcmRTd3FIUkZSa1dxM1dEY0RQUW9nK0FQRGVlKy9od3c4L2hFcFZ1bU1TNTgrZlIwaElDSzVjdVFJQXQ0UVFiMGRIUis4bzFTQ29TR1JaRmdDZzArbVVEb1VBYUxWYUFJQmVyM2Y0UEkwanFrU3dYZnpmYkRaek5KVWVTenFkTGwybjAvV1RKT2xUQU9aRml4WWhPRGdZZCs3Y0tiVVlkdTdjaWFDZ0lFdVNlc1JzTm5zeFNTV2k0bUtpU3BUTm1weHlXU3A2ekFtZFRqZFRwVkoxRlVJa1JVWkdJakF3RUJjdlhueWtKN1hVbzM3MjJXZElUMCtISkVtckpVbDYrZkRodzdHUDlNUkVWSzR4VVNVQ0VCMGRIUVBnUElCemVyMytxTkx4RUQyc3FLaW9DSlBKNUFVZzV2TGx5d2dNRE1TdVhic2V5Ym51M0xtRDRPQmcvUHp6endCZ2xpVHBVNTFPMTQvMXFFVDBzSmlvRW1VVEFOYmZIMDNsZmNhcFhJaUppYmxvTkJwZkJyQTJQVDBkSVNFaG1EZHZIc3htYzRtZDQrTEZpd2dNREVSa1pDU0VFRWtxbGFxclRxZWJDZjUvUkVRbHdPR0xkT25oY1ZtVHNvZkxtbEF1a2l6TG53R1lCa0RWcGswYmZQSEZGNmhjdWZKREhYVFhybDJZTkdrUzB0UFRBZUNvV3EzKzk2RkRoeTZVUUx4VXlqaVpxbXpoWktyLzRZZ3FQVFFtcVdVUGx6V2hYSVJlcjU4dVNWSTNBTGYzN05tRHdNQkF4TWJHRnV0Z1pyTVo4K2ZQUjBoSWlDVkpEVGNhalQ1TVVvbW9wRGtwSFFDVkgveEx2R3l3L0NWT2xKdE9wL3RMcTlWNkN5RTJYcnAwNlY4REJnekFsMTkraWJadDJ4YjZHSGZ2M3NYa3laT3hlL2R1QURBREdLZlg2MmVBbC9xSjZCSGdpQ29Sa1FQUjZYVG5Nek16WDVZazZaZjA5SFNNR2pVS0N4WXNLRlRkYW14c0xBSURBeTFKYWpLQTducTlmanFZcEJMUkk4SkVsWWpJd1J3L2Z2eXVUcWZyTFVuU09BQmkvdno1K095eno1Q1dscGJ2Yy9iczJZTUJBd2JnMHFWTEFIQk1raVF2dlY3L1oybkZURVNPaVlrcUVaRmpFanFkTGxRSTRROGdlZGV1WFFnTURMUWtvbFptc3hrTEZ5NUVjSEN3WlgzVVh6SXpNMzEwT3QxNVpjSW1Ja2ZDUkpXSXlJRkZSMGR2QmVBdFNkTHgyTmhZREJnd0FKR1JrUUNBdExRMGZQYlpaNWczYng0QUNFbVN4dXQwdXQ3SGp4Ky9xMlRNUk9RNE9KbUtpTWpCNmZYNmM3Nit2ajczN3QxYmtwYVcxbXZreUpIbzNyMDdqaDgvYmxrWklGa0kwVmV2MTI5Vk9GUWljakFjVVNVaUl1emJ0KytPWHE5L0M4QkVJWVRZc21VTFltTmpJVW5TY1FEZTkwZGVpWWhLRlJOVklpS3lFSHE5L2l0Smtub0N1QWxnbmF1cnE0OWVyeituZEdCRTVKaDQ2WitJaUd6b2RMb3RBR29xSFFjUkVVZFVpWWlJaUtoTVlxSktSRVJFUkdVU0UxVWlJaUlpS3BPWXFCSVJFUkZSbWNSRWxZaUlpQjRwclZiN3dEN2R1blVyMGpGUG56NE5vOUZZNUZqV3JsMXIzYjUrL1RyMjdkdG5zMy9QbmowUVFoUjRqTUs4SGlvWm5QVlBSRVJFWmNxWU1XTVFFeE5qZDkvV3JkbEwrdjc0NDQrb1ZLa1N2dnJxSy96eHh4OElEUTIxMi8vZXZYdlE2WFRXeDNQbnpzWGJiNzhOQUxoNzl5NG1UcHlJYWRPbW9YWHIxdERwZFBqdXUrL1FxbFVydUxpNGxQQ3JvdUpnb2twRVJFUWxwbTNidG9WcWI5eTRNUll0V21TMzd6ZmZmUFBBODN6MTFWY1lNR0FBRmk1Y2lBOCsrQUE5ZXZTdzI4L2IyenZmWXpSczJCQ1RKazNDelpzM1lUS1pNSFBtVEV5ZE90V2FwT2IzV3ZMYkZ4RVJBV2RuNXdmR1RvWEhSSldJaUloS3pPN2R1L08wYWJWYXUrMEFzR1RKRW16Y3VCSFhyMS9INjYrL0RnRDQ3YmZmSG5pZUtsV3FZT2JNbWFoY3VYS2g0ckljT3owOUhhKy8vam82ZCs2TXpaczNXL2RQbVRJRlR6NzVKTWFNR1FNQTJMSmxTNTZZVFNZVEJnd1lnTk9uVCtPZGQ5N0JSeDk5VktoelUvRXhVU1VpSWlMRkJBVUZvWFBuenVqWnMyZWhFdFNjR2pWcVZPaSt2LzMyRy83NzMvOWl6Smd4MXZOODhza24xdjNlM3Q3V3NvTDhMRisrSEMrOTlCSk9uejZOcTFldjR1Yk5tNmhSbzBhUllxYWlZYUpLUkVSRWl0cTdkeThBNE9qUm8yamF0Q244L2YydCsyN2N1SUdhTmY5M296UjNkM2MwYWRJRU8zYnNRR1ptSmc0ZE9nUUE4UFB6ZzFxdHpuTnNzOWxzM1k2SWlBQUFYTHAwQ2M4ODgweVJZdFRyOWZqbGwxK3dhdFVxckYrL0huMzY5TUhYWDMrTjc3Nzdya2pIb2FKaG9rcUt5Y3JLc3FubHVYdjNydlVTVHM3dHdraE9Ua2ExYXRWS1BFWWlJaW84ZTNXYldWbFpBQUJmWDE4NE9kbW1IZDkvL3oxYXRHaUJYYnQyd2NQREE5dTNiOGVDQlF1d2VmTm1hOUxwNStlSHJWdTNRZ2dCU1pLc3ovMzg4ODl0Nms5elQ1cXkrUERERHdGay8xNDVldlFvakVZamdvT0RNWDc4ZUV5YU5NbmF6MncyVzFjZThQUHp3NFFKRTZ6N3JseTVZcDEwNWU3dURnQjQ2YVdYVUtsU0pheFpzd2J2dlBOTzBkNG9JaW85c2l3TFdaWkZVWGw1ZWRrODl2WDF0YnR0c1hqeFluSHc0RUhyNC8zNzk0dXpaODhLSVVTQjUrL2F0V3VSNGpwMTZwUXdHQXhGZW80UVFxeFpzOGE2blppWUtDSWpJMjMyNzk2OVc1ak41Z0tQVVp6MzBkNHhaRmt1ZUcwVklxSWNpdnM5L2lEWHJsMFQvZnYzRjdJc2k0OCsra2pjdTNjdlQ1ODllL2FJNmRPblc3K3JZMk5qeGVyVnE4WHMyYk9GRU5tL0R3d0dnK2pWcTVjNGRlcVV6WE56L2g1NVVQd0xGaXdRQ3hZc0VHM2F0QkVuVHB3UVgzenhSYjdIeWlrdUxrNTA3OTVkYk5xMEtjKzVidDI2SmJwMDZTSjI3dHhaNExtTGl0L2ovOE4xVkFuTm1qVjdLaUFnSU8vMWtqS21jZVBHR0RkdUhCSVRFd0VBcTFhdFFtWm1acEdPTVdiTUdIVHIxczN1ajhXUFAvNklTWk1td1d3MlkvUG16ZkR6ODdQN2szc2R2Ymx6NTFxM0xVdWUvUGUvL3dVQTY1SW5scEVGSXFMeTdzaVJJeGcyYkpoMWNsTC8vdjBSSEJ5TTFOUlVtMzV4Y1hFSURBeTBQcTVidHk1V3JGaUJMbDI2V051Y25KencrdXV2WTlLa1NVWCtIcjExNnhhMmJkdUc4UEJ3QkFRRUFBQmVlT0VGVEp3NDhZSFBQWHYyTEFZUEhvd0JBd2JZWFZYQXc4TURYMzMxRlNaT25GamsrbG9xSEY3Nkp6ZzVPVTA4ZCs3Y3Y3VmE3VWF6MmJ5K2F0V3F1M2J0MmxYMFZaU0xhZGFzV1hqLy9mZnQ3Z3NORFVYdjNyM1JzR0ZEK1BuNXdjZkhCeXRYcnNTSUVTTnc1TWdSakI0OTJub3BLT2VYeVBEaHc5RzVjK2M4eCtPU0owUkVqMVpHUmdZV0xseUluVHQzNHR0dnY3Vk9lSHI1NVpkaE5wc3hlUEJnaElTRW9GV3JWZ0NRNTdMNUw3LzhnZ1lOR3FCSmt5WTI3WDM2OUVGNGVEam16NStQWWNPR1dkdk5aak5Pbmp5WmJ6eG56NTdGOHVYTDhmWFhYOXVVaU9XK3dVRE9TLzhBOE5GSEh5RXNMQXdqUm96QXFsV3JzSFRwVXB2K2xyNWJ0MjdGNU1tVE1YZnVYTFJ2Mzk1YUdrQWxnNGtxQVFBa1Nhb2xoUGhRa3FRUFUxSlNrbVJaL2syU3BQVXBLU25iejUwN1Y3Umh5d2ZvM2JzM2pFWWp6R1l6ZXZYcWhiWnQyK0wzMzMvUDArL1lzV1A0KysrL01XTEVDR3ZiK1BIajRlcnFpbjM3OXFGbno1NzQ3TFBQQUdRdmZaSnptUkdBUzU0UUVaVW1vOUdJalJzM1l2SGl4ZkQyOXNhS0ZTdFFxVklsbXo1K2ZuNm9WNjhlcGt5WmdxVkxsMkwwZUdEcjB3QUFJQUJKUkVGVTZOR29YNysrVForTEZ5OWE2MHJUMHRKZ01wa0FBQlVxVk1EUW9VT3hmLzkrNis4UUFCZzRjQ0JhdG13Skp5Y25KQ1Frb0hidDJ0WmptYzFtN05tekJ5KysrR0tld1lYY00venR6ZnIzOC9PRGg0ZEhuZ0VMclZacjA3ZExseTdvMEtFREtsU29VTmkzaXdxSmlTcmxJVW1TQjRDQlFvaUI3dTd1cVJxTlpyTWtTZXNsU2RxbTArblNIL2I0NGVIaEFMSy9GRFpzMklBTEZ5N2cyMisvemROdndZSUZHREZpQkNwV3JHaHRjM056QTVBOVF6VG5yRkI3dU9RSkVWSHBVYWxVU0VsSndiUnAwOUM4ZWZOOCt6M3p6RE5ZdkhneHRtL2ZEZzhQanp6N3g0MGJoOWpZV0xSczJSSnF0Um9kT25Tdzd1dmF0U3U2ZHUwS0lMdWtxbHExYWhnNGNDRGF0V3VIdTNmdm9sZXZYbENwL2xmVmFEYWI4ZlRUVHhmcWFwbzk5dUxMRDVQVVI0T0pLajJJdXlSSmZRSDBGVUtreTdLOFZRaXgzdG5aZWN2Qmd3ZFRIL2pzUW1qWXNDRisrT0VIdEd2WHpxWjkrdlRwY0hWMUJRQXNXclFJeTVZdFExWldGbjc5OVZmczI3Y1ArL2Z2dCttZit5L2V6WnMzYzhrVElxSlNvbEtwTUhqd1lMdjdjbDhsa2lRSm5UcDFzbW5MZWZXc2Z2MzZPSGp3b00wcy85eTBXaTAyYk5pQUtsV3FBTWllZzJDNWN2V285ZS9mdjFUT1E0OTVvcXJSYUE1S2t0UlM2VGdjaUJ1QU55VkpldE5nTUVDVzVjMEExaGYxSUdhekdSY3VYSUFRQXNPR0RVTllXQmhXcjE0Tmc4Rmc3Wk9abVlrVksxWmd3SUFCY0hGeHdYdnZ2WWYzM25zUFBqNCtxRldyRnJaczJRSUE2Tml4SXpadDJnUTNOemQ0ZTN0Ymswc0xMbmxDUktTOC9CTFluQ3dqcFJZRkpha1dsaVMxS1BLN1ExYnUzeDhGQ1E0T0x2SjUvNSs5ZTQrUDRlci9BUDdaRlhGTFVsS1A2RVhyMHRkRFM2bU5sSkNxVUJYM29rSVF4YU1wclV0VnlWT0NvaEhVcFpTMG9tNFZseWFFSUVKVm1xajhVbUkzU0tsYjFUVUlDWWtrY3RuZDgvdkRrMm5XYnE2UzdHejI4MzY5dk15ZU9UUHpuY3p1MmUvT25EbERaV1BSaVNxVFZMTVRDb1ZDQ0ZIeUVUUXlNelBScTFjdk5HblNCQXFGQWhNbVRNRDA2ZE9SazVNalhkWUhIdC9obVpTVWhFR0RCbUhod29WbzFhcVYwYnAwT2gxeWNuS2tzNjc1OUhvOVRwMDZoWXlNRERSdDJoUlhybHpCbENsVGNQWHFWWVNHaHVMT25UdlNMM2V0Vm9zaFE0Wmd3WUlGYU42OGVhbDIvdnZ2dndjQWJOdTJEZDI3ZDBkd2NERDgvZjJ4YytkT2cwdjloVjM2VDBwS3dyaHg0L0R4eHg4YlhTYWJNbVVLaGcwYkJpY25KN2k3dTVjcUxpSWlvcXJDb2hQVmZCcU5wdmlmWFZRb2xVcjFQWUNQU2xBMVM2RlE3TmZyOVR0cjE2NGRFUnNiKy9CL3kyOHM2YmJxMUttRHlNaEk2UXhvM2JwMTRlenNqSll0VzJMaHdvVlN2V3JWcW1IMjdOazRmdnk0VVVmN2ZNZVBIMGZ6NXMwTitpTUJRRnBhR21iTW1JRVBQdmdBSTBlT1JGUlVGSUIvaGp3cDJCKzI0SkFud2NIQnBicXpQaVVsQmZIeDhRZ0pDVUZvYUNpQ2c0TkxOZVRKNU1tVE1YTGt5Q0tIUEprMGFSS21UNTh1M2JCRlJFUmtUYXBFb2tvVktoM0FYZ0E3RlFyRndmSzRtYXJnbVZNbkp5Y01HVElFcTFldlJ1dldyWTNxdG12WERtUEdqTUhHalJzTnlwT1NrckJ3NFVMTW5qMWJLcXRldlRyUzA5Tng4ZUpGTkdyVWlFT2VFQkVSV1RnbXFtUktDb0J3cFZLNTg4R0RCNGZMZTNpcUo2V21waUlzTE16bzVpR3RWb3RidDI0aFBUMGRqeDQ5UW5Cd01QUjZQV0pqWXhFZUhvN3AwNmNiRExvL2F0UW9qQm8xQ3JhMnRwZzBhWkxSZGpqa0NSRVJrV1Zob2tvQUFDSEVIUUJoQUhZKzg4d3pNUlU1NEw5YXJVYVRKazFRdlhwMXBLV2w0ZlBQUDBlclZxME0rbW0rOWRaYjBoMmhIMzMwRWNMRHczSGx5aFhzM0xrVGE5ZXV4ZW5UcHhFZkg0OXExYXBKSGU1MU9oMTBPaDIwV2kzbXpadUhpSWdJZzd2MU9lUUpFUkdSWldHaVN0QnF0VjgxYjk3OGs5RFFVRjFsYkcvMjdObElUVTNGZ0FFRGNQWHFWV1JsWlJtZFRRMElDREI0blplWGh5RkRoa0NoVUdEdTNMa0FIaWVtdWJtNTBPdjFFRUpBcVZSSy82cFZxeVlscVJ6eWhJaUl5REpaOUUxSUtwVktBTHlaeXR6eWo0T3BJWnhLSWljblIzcTBLRDI5L080US9Gd1FVVWs5YlR0TzVZdnQrRCtVeFZjaHFsaE1Vb21JaU1nVUpxcEVSRVJFSkV0TVZJbUlpSWhJbHBpb0VoRVJFWkVzTVZFbElpSWlJbGxpb2twRVJFUkVzc1JFbFlpSWlJaGtpWWtxRVJFUkVja1NFMVVpSWlJaWtpVW1xa1JFUkVRa1MweFVpWWlJaUVpV21LZ1NFUkVSa1N6Wm1Ec0FJaUlpa2dkbloyZHpoMEJrZ0dkVWlZaUlySndRSXRyY01aQWhIcFBIZUVhVmlJakl5aVVrSkxpYk80YnlvRktwQkFCb05CcUZ1V09oOHNFenFrUkVSRVFrUzB4VWlZaUlpRWlXbUtnU0VSRVJrU3d4VVNVaUlpSWlXZUxOVkZSdU9Ld0pFUkVSbFNlZVVhV254aUUwNUlmSGhJaUlxZ0tlVWFXbnhtRk5pSWlJcUNMd2pDb1JFUkVSeVJJVFZTSWlJaUtTSlNhcVJFUkVSQ1JMVEZTSmlJaUlTSmFZcUJJUkVSR1JMREZSSlNJaUlpSlpZcUpLUkVSRVJMTEVSSldJaUlpSVpJbUpLaEVSRVJISkVoTlZJaUlpSXBJbEpxcEVSRVJFSkV0TVZJbUlpSWhJbHBpb0VoRVJFWkVzTVZFbElpSWlJbGxpb2twRVJFUkVzc1JFbFlpSWlJaGt5Y2JjQVpCOHRHM2I5bGVGUXRIRjNIR1ltMHFsRXVhT29aSm85WHI5K3lkUG5ndzNkeUJFUkVTbThJd3FTWmlrV2gyYmF0V3FmV251SUlpSWlBckRNNnBrUktQUktNd2RBMVVzbFVyMUpZQTVRZ2llVFNVaUl0bGlvbXFsV3JkdS9hS05qWTJmcVhrcWxlcjdncSsxV3UxWHAwK2Z2bEU1a1ZGRmFOdTI3VGlGUXZGR2dhSjIvL3UvajBxbGFwaGZLSVE0bVpDUThEMklpR1NPMzJQV2dZbXFsV3JldlBtdFM1Y3V2YWRRS0p4TXpQNG9mMElJY2FkNTgrYWZuRDU5dWhLam8vS21WQ3FWUW9pUFRNeHkvdCsvL0hxZlZGNVVSRVJseCs4eDY4QStxbFlxTkRSVXAxUXFkNVdnYWxob2FLaXV3Z09paWxhU1l3MmxVaGxXMFlFUUVaVUhmbzlaQnlhcVZreXYxKzhzUWJXUzFDR1pVNnZWdDRRUXNjVlVPeG9mSDMrN1VnSWlJaW9IL0I2citwaW9XakdsVWhramhFZ3Rva3JLTTg4OEUxTnBBVkdGVWlnVXhUWFdiTXlKeUtMd2U2enFZNkpxeGRScWRaNUNvU2pxcnUvdzZPaG9iYVVGUkJWS0NGSGtaWDJGUXNITC9rUmtVZmc5VnZVeFViVnlSWjFsVXlxVlBNTldoU1FrSkZ3RmNLS1EyZkZxdGZwYVpjWkRSRlFlK0QxV3RURlJ0WEpwYVdtL0FFZzNNU3Y5d1lNSGh5czdIcXBZaFRYb1FnZzI1a1Jra2ZnOVZyVXhVYlZ5bHk1ZHloRkM3RE14YSsrbFM1ZHlLajBncWxBNm5jNWtRbHFDL3F0RVJMTEU3N0dxallrcUZaYWtNSEdwZ2s2ZVBIa1JRT0lUeGFjMUdzMGxjOFJEUkZRZStEMVdkVEZSSlNnVWlnTUFzZ29VWlNrVWlvUG1pb2NxbkVIanpiT3BSR1RwK0QxV2RURlJKYWpWNml3QWtmbXZGUXJGL3YrVlVSWDA1TTBGV3EyV2lTb1JXVFIrajFWZFRGUUpnT0hOTkNVY1FKa3MxSWtUSjg0VWZIM3ExS216NW9xRmlLaTg4SHVzYW1LaVNnQUFXMXZiaVB6cDJyVnJSeFJWbHl5ZXdEK1BWQTM3MzJzaUlvdkc3N0dxaVlrcUFRQ09IVHVXRG1BZmdMMnhzYkVQelIwUFZUaC9BRkFvRlA3bURvU0lxRHp3ZTZ4cXNqRjNBQ1FyT3hVS0JjK3VXUUdOUnFOUnFWUlJhclU2d2R5eEVCR1ZJMzZQVlRFS2N3ZndORlFxbFFBQWpVWWpxLzFvMjdidE1ZVkM4YWE1NDdBbVFvam9oSVFFZDNOdG44ZThjcGo3T0JOVkJXeXZMTnBjalVienBibURxRXk4OUY4QjJBQlVQb1ZDMGNYTTIrY3hyd1RtUHM1RVZRSGJLNHMyeDl3QlZEWmUrcTlBYXJYYTNDRllCV2RuWjNPSElPRXhyemh5T3M1RVZRSGJLOHVoVnF2aDQrTURBREhtanFXeThZd3FFUkVSRWNrU0UxVWlJaUlpa2lVbXFrUkVSRVFrUzB4VWlZaUlpRWlXbUtnU0VSRVJrU3d4VVNVaUlpSWlXV0tpU2tSRVJFU3l4RVNWaUlpSWlHU0ppU29SRVJFUnlSSVRWU0lpSWlLU0pTYXFSRVJFUkNSTFRGUXRUTStlUFV0Vi8vejU4OUJxdGFYZXprOC8vU1JOSnljbkl6WTIxbUQra1NOSElJUW9jaDE4TnZ2VDRiRW1vcXFpSkcwRTJ6d3l4Y2JjQVZEWitmcjY0dlRwMHliblJVWkdBZ0JXcjE2Tk9uWHF3Ti9mSC92Mzc4ZkNoUXROMW4vMDZCSFVhclgwT2pBd0VFT0dEQUVBWkdSa3dNL1BEd0VCQWVqUW9RUFVhaldXTFZ1Rzl1M2JvMGFOR3VXOFYyUUtqelVSV1JPMmVaU1BpYW9GVzdSb1ViRjEvUDM5NGUzdGpiVnIxK0tqano1Q256NTlUTlp6Y1hFcGRCMU5temJGckZtemNPL2VQZWgwT2l4ZHVoVHo1czJUUHNSdnYvMTJvY3VhbW5mbzBDSFkydG9XR3p2OWc4ZWFpQ3hGWWUzRWsrV3Z2UElLMXExYlo3SXUyenpLcHpCM0FFOURwVklKQU5Cb05MTGFqL3k0Q3Y2Q2Uxb2JOMjdFcmwyN2NPUEdEYno0NG9zQWdQRHc4Qkl0KzlkZmY4SE96ZzVPVGs2RjFuRnhjVUY4ZkR6NjkrOFBBRWhLU3NMenp6K1BkOTk5Ri92MjdaUHFKU2NubzBHREJ0THJpSWdJS0pXR1BVaDBPaDI4dmIxeC92eDVqQjA3RnVQSGp5L3hmcFpGL2lVWWM3NFB5dk9ZODFpYkpvZmpURlFWVk1SM1ZIR2NuWjBMM1I3YnZPS3AxV3I0K1BnQVFJeEdvK2xTS1J1bHA2ZFNxVVQrQjA1Tzh1TXFiemR2M3F5UTlRb2hSTHQyN2FUcHVMZzQwYmx6NTJMckZXYkRoZzNDMzk5ZnFGUXFNV1BHREhIMzd0MXlpOU1VT2J3UHl2dVk4MWdiazhOeEpxb0tLdW83cXJqUGIxSFk1aFh0eElrVCtXMWd0TG5mUDVXTmwvNHR5RysvL1FZQVNFeE1STXVXTGRHN2QyOXAzdDI3ZC9HdmYvMUxldTNnNElBV0xWcmc4T0hEeU1uSlFYeDhQQURBemMwTjFhcFZNMXEzWHErWHBnOGRPZ1FBdUhyMUtsNSsrZVZTeGFqUmFMQmp4dzVzM2JvVk8zZnVoSmVYRnhZc1dJQmx5NWFWYWozV2pzZWFpS3dKMnp3cURCTlZDeElkSFExSFIwZjg4c3N2Q0FvS3dyNTkrNlFQcFp1Ykd5SWpJeUdFZ0VMeHo1WFJ1WFBuR3ZUUGViSlRlYjV4NDhZQmVOeXhQREV4RVZxdEZsT21UTUdNR1RNd2E5WXNxWjVlcjVmdXpIUnpjOFBNbVRPbGVkZXZYNWM2cFRzNE9BQUFXclZxaFRwMTZtRDc5dTBZT25Sb09mNDFxalllYXlLeVJLYjZiZWJtNWdJQU9uWHFCQnNidzdSanhZb1ZlT09OTjlqbVVkVWsxMHVCRlhGWjVjaVJJMkx4NHNYQ3c4TkRDQ0hFbFN0WHhMWnQyOFEzMzN3amhCQ2lVNmRPSWk4dlR3d2NPRkNjTzNmT1lObUNsek9LaXlzb0tFZ0VCUVdKenAwN2k3Tm56NHI1OCtjWHVxNkNidDY4S1hyMTZpWDI3dDFydEsyVWxCVFJvMGNQRVJVVlZjSzlMUjA1dkEvSzg1anpXSnNtaCtOTVZCVlU1cVgvcEtRa01XTEVDS0ZTcWNUNDhlUEZvMGVQak9xd3pTdWVOVi82NXppcUZ1TG16WnNZT1hLazlQcUZGMTVBY0hBd2V2VG9JWlhaMk5pZ2YvLyttRFZybHZRTHRxUlNVbEp3NE1BQmhJU0VZUERnd1FDQVYxOTlGWDUrZnNVdWUvSGlSWXdkT3hiZTN0NG03N3AwZEhTRXY3OC8vUHo4U3R4QjNwcnhXQk5SVlhEcTFDbE1uRGdSdnI2K0FJQVJJMFpneXBRcFNFOVBONmpITm8rS3drdi9GdUxKeXdvN2R1eEFreVpOMEtKRkM0TnlMeTh2aElTRVlNMmFOWmc0Y2FKVXJ0ZnI4ZWVmZnhhNi9vc1hMMkx6NXMxWXNHQUI2dGF0SzVVL09RQnp3VXNqQURCKy9IaDgrKzIzbUR4NU1yWnUzWXBObXpZWjFNK3ZHeGtaaWRtelp5TXdNQkR1N3U3U3BSTXl4bU5OUkpZc096c2JhOWV1UlZSVUZKWXNXWUptelpvQkFEcDI3QWk5WG8reFk4ZGk2dFNwYU4rK1BRQzJlVlEwSnFvVzZ1Ky8vNWI2M1dSbVprS24wd0VBcWxldmpna1RKdUQvL3UvL29OVnFwVTdrbzBlUHhwdHZ2Z2tiR3h2Y3ZuMGJEUnMybE5hbDErdHg1TWdSdlBiYWEwYmp6ZVVQckp6UHhjWEZxTXpOelEyT2pvNUd2emFkblowTjZ2Ym8wUU5kdTNaRjllclZuM0x2clF1UE5SRlpBcTFXaTEyN2RtSERoZzF3Y1hGQmNIQXc2dFNwWTFESHpjME5qUm8xd3B3NWM3QnAweVpNbno0ZGpSczNOcWpETm84S1lxSnFvYjc0NGd0Y3VYSUZiNzc1SnFwVnE0YXVYYnRLOHp3OFBPRGg0UUhnOGRocmRldld4ZWpSbzlHbFN4ZGtaR1JnNE1DQkJtUEQ2ZlY2dlBUU1N5VWFZTmtVUjBmSEV0ZmxoN2owZUt5SnlCSW9sVXFrcGFVaElDQUFiZHEwS2JUZXl5Ky9qQTBiTnVDWFgzNHgyYWF3emFNcVE2NDNWMVJrUi9YSXlFaUQxM3E5dnRobDB0UFRTNzJkcHhsbkx0K3laY3RLdmQyeWtNUDdvQ0tPT1krMUlUa2NaNktxd0J6anFLNWR1N2JZT216ekNtZk5OMU5aOUJOZXJPbkpWRlE0T1R5eGlNZTg0c25oT0JOVkJXeXZMSTgxUDVtS2QvMFRFUkVSa1N3eFVTVWlJaUlpV1dLaVNrUkVSRVN5eEVSVkpoSVRFK0hzN0l5c3JLeHlxVmZSeXhjMTRISmNYQnljbloxeC9QaHhnL0lGQ3hiQTA5TlRHbGJrNU1tVFdMcDBLYlJhYlpsaXNXVFdkcnl2WGJ1RzZkT253OTNkSGE2dXJoZzNiaHh1M3J4WnBwaUl5REpaVzd0bjdkOXo1WVdKS3BVN1YxZFhkT3ZXRGN1WEw1Zkd1VHQzN2h4Mjc5Nk5tVE5ud3NiR0JoNGVIdkQxOWNYV3JWdWxPbVNaU25LOFkySmkwSzVkTzRTSGh5TWlJZ0sydHJZbGVpb01FWkVjOFh1dThqQlJwUW94ZGVwVVhMOStIWHYzN29VUUFvc1dMVUwvL3YybHNmVldybHlKSlV1V21EbEtLaS9GSGUvaHc0ZkQwOU1URGc0T2NIUjB4UERodzVHWW1NakdtNGdzRnIvbktnY1RWWms2ZnZ3NGhnMGJodmJ0MjZOdjM3NklpNHN6bUorUWtJRDMzMzhmcnE2dW1EUnBFaDQ4ZUNETnk4M054ZUxGaStIdTdnNDNOemZNbURFREdSa1pKcmRUWE4zMDlIUk1tellOSFR0MlJKOCtmWERzMkxFU3hlL2s1SVFQUC93UWdZR0JDQXNMdzQwYk53d2VlZmZrby9Hc1hWVS8zZ1VINEFhQTFOUlUxS3RYejZpY2lPVEwxQ1gxZ3BmSjg2ZVBIVHVHWWNPR29VT0hEdkQwOUN6MDhhWlZ2ZDNqOTF6NTRMZUVUR1ZtWnNMUHp3Ky8vZllidW5UcGdvQ0FBSVA1ZS9ic1FWQlFFTUxEdzNIdjNqMTgvZlhYMHJ5dnZ2b0s1ODZkdy9idDI3RnYzejdjdjM4ZlM1Y3VOYm1kNHVyT21UTUhhV2xwMkxObkR6WnUzR2pVa0JSbCtQRGhzTGUzeDZKRml6Qmx5aFErLzdnSTFuUzh0Vm90dG16WmdrR0RCcFY0M1VSa09jTEN3ckJ5NVVyOC9QUFBhTml3SWViUG4yK3lualcxZTFSMlRGUmx5dDNkSFUyYk5zVmZmLzBGT3pzNzNMeDUwNkF6OXZqeDQrSG82SWdHRFJyZ2d3OCt3SkVqUndBQTkrL2Z4Lzc5Ky9IZi8vNFhUazVPcUZ1M0xrYU1HSUhEaHc4YmJhTzR1cW1wcVRoeTVBZysvZlJUMUs5ZkgvWHIxOGZZc1dOTHZBODZuUTU1ZVhtb1hyMDZNak16bi9JdlVyVlowL0VPQ0FpQVVxbkVtREZqU3J4dUlySWNFeVpNUVAzNjllSGc0SUNoUTRmaXdvVUxKcnY1V0ZPN1IyVm5ZKzRBeUxSdnYvMFdlL2JzUWV2V3JWR2pSZzBBTVBpZ04yalF3R0E2S3lzTGVyMGV0Mi9maGhBQ1hsNWVSdXZNeThzemVGMWMzVHQzN2dBQVhucnBKYW5jenM2dXhQc1FHQmdJZTN0N2pCNDlHdDk4OHcyNmRldFdxdWNtV3hOck9kN0xseTlIUWtJQ2Z2amhCOWphMnBaNDNVUmtPWjU5OWxscDJ0N2VIa0lJazNlOVcwdTdSMCtIaWFvTTNiaHhBeHMzYmtSb2FDaWFObTJLdUxnNEhEeDQwS0JPUmtZR2F0ZXVEUUM0ZXZVcW5KeWNvRlFxcFE5SVJFUUVHalpzV09SMmlxdWIvMkZOVGs2V3B2TS8xTVU1YytZTXRtM2JodlhyMTZObHk1Yll1WE1ubGk1ZENuOS8veEl0YjAyczVYaXZXclVLUjQ4ZVJWQlFFQnR5SWd1VS8rTXlPenRiYW84SzZ4ZGFIR3RwOStqcDhkSy9ET1gvOHJ4MTZ4YlMwOU94YmRzMm96cXJWcTFDWm1ZbXJsNjlpdlhyMTZOZnYzNEFIbmZ1VnFsVVdMSmtDZTdjdVFPZFRvY0xGeTRZamZWV2tycU5HalZDMDZaTjhlMjMzeUk5UFIwM2I5N0Vqei8rV0d6OGVYbDVtRHQzTHZyMjdZdFdyVnBCb1ZCZzJyUnBPSGp3b01rNHJKMDFITzgxYTlZZ0ppWUdhOWV1UmYzNjljdjh0eUlpODJuY3VERnExNjZOZmZ2MkFRQnljbkt3ZWZQbU1xM0xHdG85S2g5TVZHV29jZVBHR0RwMEtLWk5tNGFSSTBlaVk4ZU9SblZlZi8xMTlPL2ZIOTdlM3VqVXFaTkJuNXBGaXhaQnFWVGkvZmZmUjZkT25mRGxsMTlDQ0dGeVc4WFZYYmh3SWU3ZHU0ZnUzYnZEMTljWEF3Y09MRGIrZGV2VzRlN2R1NWd3WVlKVTFycDFhL1RzMlJNTEZ5NUVibTR1bkoyZE1XclVLQUNQeDZOemRuYUdzN056U2Y5RVZZbzFITytnb0NCY3Zud1ozYnQzbDQ1MWNRTnFFNUc4MUtoUkEvNysvdGl4WXdmNjlldUhqei8rMkdSN1ZSTFcwTzd4ZTY1OEtNd2R3Tk5RcVZRQ0FEUWFqYXoySXo4dXRWcHQ3bENzUXY0SDM1enZBeDd6aWllSDQweFVGYkM5c2p4cXRSbytQajRBRUtQUmFMcVlPWnhLeFQ2cVZHYW1maGsyYTlZTUlTRWhab2lHS2hxUE54RlpHN1o3NXNkRWxjcU12OGF0QzQ4M0VWa2J0bnZteHo2cVJFUkVSQ1JMVEZTSmlJaUlTSmFZcUJJUkVSR1JMREZSbFpIRXhFUTRPenNqS3l1clhPcFY5UEpQTTdTUVhxL0h5Wk1uc1hUcFVwTlBMS25xck9sWVg3dDJEZE9uVDRlN3V6dGNYVjB4YnR3NDNMeDVzOHpySXlMTFZKWGF2Ymk0T0RnN094dU5tYnBnd1FKNGVucENxOVd5N1NzblRGVEpMRHc4UE9EcjY0dXRXN2VhZkFZMFZSMHhNVEZvMTY0ZHdzUERFUkVSQVZ0YlcvajUrWms3TENLaU1uTjFkVVczYnQyd2ZQbHk2VHZzM0xsejJMMTdOMmJPbkFrYkd4dTJmZVdFaVNxWnhjcVZLN0ZreVJKemgwR1ZZUGp3NGZEMDlJU0Rnd01jSFIweGZQaHdKQ1ltOGdjS0VWbTBxVk9uNHZyMTY5aTdkeStFRUZpMGFCSDY5KytQTm0zYUFHRGJWMTZZcU1yWThlUEhNV3pZTUxSdjN4NTkrL1pGWEZ5Y3dmeUVoQVM4Ly83N2NIVjF4YVJKay9EZ3dRTnBYbTV1TGhZdlhneDNkM2U0dWJsaHhvd1poVDZUdWJpNjZlbnBtRFp0R2pwMjdJZytmZnJnMkxGalJjYWRtcHFLRGgwNklEWTJWaXJMenM1RzU4NmRwWDFvMGFKRnFmOGVWVmxWUHRaS3BkSm9tWHIxNmhtVkU1RzhtYnFrWHZBeWVmNzBzV1BITUd6WU1IVG8wQUdlbnA3NDg4OC9UYTdQVXR1OWZFNU9Udmp3d3c4UkdCaUlzTEF3M0xoeEF4TW5UcFRtcyswckgveHJ5VmhtWmliOC9QencyMisvb1V1WExnZ0lDRENZdjJmUEhnUUZCU0U4UEJ6Mzd0M0QxMTkvTGMzNzZxdXZjTzdjT1d6ZnZoMzc5dTNEL2Z2M3NYVHBVcFBiS2E3dW5EbHprSmFXaGoxNzltRGp4bzFHamNtVEhCMGQ0ZTd1anYzNzkwdGxodzhmUnQyNmRkR2hRNGV5L0NtcVBHczUxbHF0Rmx1MmJNR2dRWU5LOUhjaElzc1RGaGFHbFN0WDR1ZWZmMGJEaGcweGYvNThrL1VzdGQwcmFQanc0YkMzdDhlaVJZc3daY29VT0RnNG1Lekh0cS9zbUtqS21MdTdPNW8yYllxLy92b0xkbloydUhuenBzR05SK1BIajRlam95TWFOR2lBRHo3NEFFZU9IQUVBM0w5L0gvdjM3OGQvLy90Zk9EazVvVzdkdWhneFlnUU9IejVzdEkzaTZxYW1wdUxJa1NQNDlOTlBVYjkrZmRTdlg5L2dlY3VGZWYvOTl4RWRIUzM5OHQ2N2R5OEdEaHdJaFlKUHZ6VEZXbzUxUUVBQWxFb2x4b3daVTZhL0V4SEozNFFKRTFDL2ZuMDRPRGhnNk5DaHVIRGhnc25MM1piYzd1WFQ2WFRJeTh0RDllclZrWm1aV1dnOXRuMWx4eWRUeWRpMzMzNkxQWHYyb0hYcjFxaFJvd1lBR0h6WUd6Um9ZRENkbFpVRnZWNlAyN2R2UXdnQkx5OHZvM1htNWVVWnZDNnU3cDA3ZHdBQUw3MzBrbFJ1WjJkWGJPek96czU0N3JubkVCVVZCV2RuWjV3NmRjcm8xekw5d3hxTzlmTGx5NUdRa0lBZmZ2Z0J0cmEyeGE2WGlDelRzODgrSzAzYjI5dERDR0Z5ZEJkTGJ2ZnlCUVlHd3Q3ZUhxTkhqOFkzMzN5RGJ0MjZ3ZEhSMGFBTzI3Nm53MFJWcG03Y3VJR05HemNpTkRRVVRaczJSVnhjSEE0ZVBHaFFKeU1qQTdWcjF3WUFYTDE2RlU1T1RsQXFsZEtISkNJaUFnMGJOaXh5TzhYVnpmL0FKaWNuUzlQNUgreml2UC8rKzRpSWlNQ3RXN2ZRdFd0WDFLdFhyMFRMV1J0ck9OYXJWcTNDMGFOSEVSUVVaTlNJRTVGbHlFK3lzck96cGZhb3NINmh4YWtLN2Q2Wk0yZXdiZHMyckYrL0hpMWJ0c1RPblR1eGRPbFMrUHY3UzNYWTlqMDlYdnFYcWZ4Zm43ZHUzVUo2ZWpxMmJkdG1WR2ZWcWxYSXpNekUxYXRYc1g3OWV2VHIxdy9BNHc3ZUtwVUtTNVlzd1owN2Q2RFQ2WERod2dXajhkNUtVcmRSbzBabzJyUXB2djMyVzZTbnArUG16WnY0OGNjZlM3UVB2WHYzeGg5Ly9JSHc4SEQyeXlsQ1ZUL1dhOWFzUVV4TUROYXVYWXY2OWV1WDZtOURSUExSdUhGajFLNWRHL3YyN1FNQTVPVGtZUFBteldWYWw2VzNlM2w1ZVpnN2R5NzY5dTJMVnExYVFhRlFZTnEwYVRoNDhLQzBiclo5NVlPSnFrdzFidHdZUTRjT3hiUnAwekJ5NUVoMDdOalJxTTdycjcrTy92Mzd3OXZiRzUwNmRUTG9WN05vMFNJb2xVcTgvLzc3Nk5TcEU3Nzg4a3NJSVV4dXE3aTZDeGN1eEwxNzk5QzllM2Y0K3ZwaTRNQ0JKZG9IZTN0N3VMdTdvMWF0V2xDcFZBYnpuSjJkTVdyVUtBQ1B4Nk56ZG5hR3M3TnppZFpiMVZUMVl4MFVGSVRMbHkramUvZnUwbkYrMm9jSUVGSGxxMUdqQnZ6OS9iRmp4dzcwNjljUEgzLzhzY24ycWlRc3ZkMWJ0MjRkN3Q2OWl3a1RKa2hsclZ1M1JzK2VQYkZ3NFVMazV1YXk3U3NuRm4xbmkwcWxFZ0NnMFdoa3RSLzVjYW5WYW5PSFluWkRodzdGZSsrOWg2RkRoMWJZTnZJVFhITytEM2pNSy81WXkrRTRFMVVGYks4c2oxcXRobytQRHdERWFEU2FMbVlPcDFLeGp5bzlGVk5uUVpzMWE0YTFhOWZpNE1HRFNFbEprUzdYa0dYanNTWWlhMU5ZdXhjU0VtS0dhS3dURTFWNktvWDlJbmQxZFVYRGhnMnhiTmt5cVRNOFdUWWVheUt5Tmp6cmJINU1WS2xDbEdiQVpMSnNQTlpFUkZSUmVETVZFUkVSRWNrU0UxVWlJaUlpa2lVbXFrUkVSRVFrUzB4VWlZaUlpRWlXbUtnU0VSRVJrU3d4VVNVaUlpSWlXV0tpU2tSRVJFU3l4RVNWaUlpSWlHU0ppU29SRVJFUnlSS2ZURldCVEQwam1LbzJIbk1pc2hSc3I4Z1M4SXhxQlJCQ1JKczdCbXNqaERodTV1MUhtM1A3MXNMY3g1bW9LbUI3WmRIWUJsb1NsVW9sVkNxVk1IY2NWUVgvbnRhRng1dUlxaEtWU3ZXOVNxVVNiZHUySFdmdVdLajg4SXdxRVJFUkVja1NFMVVpSWlJaWtpVW1xa1JFUkVRa1MweFVpWWlJaUVpV21LZ1NFUkVSa1N3eFVTVWlJaUlpV1dLaVNrUkVSRVN5eEVTVmlJaUlpR1NKaVNvUkVSRVJ5UklUVlNJaUlpS1NKU2FxUkVSRVJDUkxURlNKaUlpSVNKYVlxQklSRVJHUkxERlJKU0lpSWlKWllxSktSRVJFUkxMRVJKV0lpSWlJWkltSktoRVJFUkhKRWhOVklpSWlJcElsSnFwRVJFUkVKRXRNVkltSWlJaElscGlvRWhFUkVaRXNNVkVsSWlJaUlsbGlva3BFUkVSRXNzUkVsWWlJaUloa3ljYmNBWkQ4cUZRcVllNFlLcEVBb0RCM0VFUkVSR1NNWjFSSklvU0lObmNNWm1EVlNhb1E0cmk1WXlBaUlpb016NmlTSkNFaHdkM2NNVlFtbFVyMUpZQTVBS0RSYUt3NllTVWlJcElqbmxFbElpSWlJbGxpb2twRVJFUkVzc1JFbFlpSWlJaGtpWWtxRVJFUkVja1NFMVVpSWlJaWtpVW1xa1JFUkVRa1MweFVpWWlJaUVpV21LZ1NFUkVSa1N4eHdIK3lHbSs4OGNZWFNxVnlSSUdpZitWUHFGVHlJYW5QQUFBZ0FFbEVRVlNxTXdYS1U3UmE3YkRUcDAvZnFMem9pSWlJNkVsTVZNbHEyTmpZUE5UcjlhOFZNcnRnK2NQbXpadmZPbjM2ZEdXRVJVUkVSSVhncFgreUdrS0luU1dzRnhZYUdxcXI2SGlJaUlpb2FFeFV5V3FvMWVwYlFvZ3p4ZGZFNWdvUGhvaUlpSXJGUkpXc2lsS3AzRmhNbGN4bm5ua21wakppSVNJaW9xSXhVU1dyb3RmclE0dXBFaEVkSGEydGxHQ0lpSWlvU0V4VXlhb2tKQ1JjQlhDeHNQbEtwWEpUSllaRFJFUkVSV0NpU2xaSG9WRDhhS3BjQ0pIejRNR0R3NVVkRHhFUkVabkdSSldzams2bis2bVFXUWN2WGJxVVU2bkJFQkVSVWFHWXFKTFZPWG55NUVVQVY1OHNWeWdVR3lzL0dpSWlJaW9NRTFXeVZzRlB2TTVUS0JRSHpSSUpFUkVSbWNSRWxheVNVcW5jL2tUUnIycTFPc3Nzd1JBUkVaRkpURlRKS3AwNGNjSmc0SDhoeEVZemhVSkVSRVNGWUtKSzFrb0EySnYvb25idDJ2dk1HQXNSRVJHWndFU1ZyTm5jLy8xL0pEWTI5cUZaSXlFaUlpSWpURlRKYW1rMEdnMkFQd0ZzTUhjc1JFUkVaTXpHM0FHUS9MUnQyL2FZUXFGNDA5eHhWS0lOS3BYS0twSlZJVVIwUWtLQ3U3bmpJQ0lpS2dtZVVTVWpWcGFrV2hXRlF0SEYzREVRRVJHVkZNK29VcUhVYXJXNVE2Qnk1T3pzYk80UWlJaUlTb1ZuVkltSWlJaElscGlvRWhFUkVaRXNNVkVsSWlJaUlsbGlva3BFUkVSRXNzUkVsWWlJaUloa2lZa3FFUkVSRWNrU0UxVWlJaUlpa2lVbXFrUkVSRVFrUzB4VWlZaUlpRWlXbUtnU0VSRVJrU3d4VVNVaUlpSWlXV0tpU2tSRVJFU3l4RVNWaUlpSWlHU0ppU29SRVJFUnlSSVRWU0lpSWlLU0pTYXFSRVJFUkNSTFRGUkpWdlI2dmJsRElDSWlJcGxnb2twbTFiTm5UNFBYdlh2M0xuUmVhZnp4eHg5bFhwYUlpSWprd2NiY0FSQUJ3TlNwVXdFQUR4NDhNRGs5YWRJazdObXpCNy8rK2l1dVg3K09SbzBhQVlBMEhSWVdodTdkdStQUW9VTlMvYWlvS0NRbUptTFVxRkZvM2JvMU5tellZSExidzRZTncvbno1eEVYRndkYlcxdm85WHFjUG4wYWh3OGZ4dVRKazJGalkvcGpVcFoxWDd0MkRhdFdyVUo4ZkR5eXM3UFJwazBiekpvMUN5Kzg4RUxaLzNoRVJFUlZGTStva2l6NCtQakF4OGNIZG5aMkpxZWRuSnd3Y2VKRWhJV0Z3ZDdlSG1GaFlRYlR4Ymw0OFNMKy9QTlBvM0sxV28zcjE2OGJsSGw0ZU1EWDF4ZGJ0MjR0VVZlRTBxdzdKaVlHN2RxMVEzaDRPQ0lpSW1CcmF3cy9QNzlpdDBGRVJHU05tS2lTV1F3Y09CRDkrdlZEU2tvS0JnNGNpSXlNRERSdjNoeDc5KzVGOCtiTmphWnIxcXdwTGF0UUtFcTlQV2RuWjJ6ZnZ0Mm9mTnUyYldqYnRxMUIyY3FWSzdGa3laSUtXZmZ3NGNQaDZla0pCd2NIT0RvNll2anc0VWhNVEdUZlhDSWlJaE40NlovTUlpd3NETHQzNzhhYU5XdWtNNkl1TGk1NDVaVlhqT3JldVhNSFVWRlI4UFQwaEZhclJXWm1Kanc5UFFFQUR4OCtoS2VuSnp3OFBJcmMzdURCZ3pGdDJqUjgrdW1ucUZldkhnQWdLU2tKc2JHeG1EOS9QbUpqWTZXNkxWcTBRR0ppWW9uM3BUVHJWaW9OZnh1bXBxYWlYcjE2UnVWRVJFVEVNNnBrUnRIUjBjak96c2JpeFlzQlBENVRXcTFhTmFOLytVSkNRdURyNjRzMzMzd1RJU0VoQ0FrSmdiMjlQVUpDUWpCbXpCaXBQNnNwS3BVS2pSczN4cTVkdTZTeW4zNzZDVysvL1RhY25KeWVhai9LdW02dFZvc3RXN1pnMEtCQlQ3VjlJaUtpcW9wblZNa3NybCsvRGhzYkc5U3NXUk0yTmpZNGRPZ1E3T3pzRUJ3Y2JGUzNhOWV1QUlEYzNGeDg5OTEzbURoeG9zbDF2dnZ1dXdDQXUzZnZHaVM0K2J5OHZQRDk5OS9qZ3c4K1FHNXVMc0xEdzdGaXhZcHkyWit5ckRzZ0lBQktwUkpqeG93cGx4aUlpSWlxR3A1UkpiUFlzR0VEQmd3WUFBQVlQMzQ4M04zZDhmRGhRM2g1ZWNITHl3dGR1M2FWcHZPRmhJUmcwS0JCY0haMmxzcGVlZVVWS2JsZHNtUUoycmR2andFREJwZ2Myc3JEd3dONWVYbjQ5ZGRmc1cvZlBqUnExQWh0MnJRcGwvMHA3YnFYTDErT2hJUUVmUFBOTjdDMXRTMlhHSWlJaUtvYW5sR2xTcGVkblkwYk4yNmdVNmRPQUlCYXRXb0JlTnpYYy9yMDZjakl5TUNZTVdPd2JkczJBSkM2Qm93WU1jSm9YVUZCUVhCeGNjR0lFU013ZmZwMFRKOCt2ZER0MnRyYVl1REFnZGkxYXhkU1VsSXdjdVRJY3R1bjBxeDcxYXBWT0hyMEtJS0NndURvNkZodU1SQVJFVlUxVEZTcDB0V3NXUk1yVjY0MEtNdS9PY3JUMHhPM2J0MUNWbFlXQmcwYUpGM0MzN3AxSzRZTkc0WStmZm9ZclUrdjF4dVZyMTY5R2krLy9MSlIzY0dEQitQSEgzK0V2YjA5dW5mdlhsNjdWT0oxcjFtekJqRXhNVmk3ZGkyVFZDSWlvbUl3VVNXektEamNGUEQ0c3I0UUFwR1JrVmk1Y2lWbXpKaUI2T2hvZlBiWlp3WTNKTzNidDg5b1hTNHVMaWJMVGFsZnZ6NjZkZXVHbDE1NkNkV3JWemRacDJEWEFsZFhWMmxhclZZak5UVVZQWHYyUkdSa1pKbldIUlFVQkFCR2lXeitBd0dJaUlqb0gweFV5ZXh1Mzc2TkhUdDJJQ1ltQmsyYk5zVzZkZXZ3d2dzdjROLy8vamUrK09JTFBQUE1NeGcyYkJqbXpwMXJjbmxUWjFRQllOeTRjZWpUcHcvVWFyVkIrVmRmZldYdyt2WFhYemVvODJUOWd1TGo0OUcrZlhzNE9qckMwZEd4WE5kTlJFUkVocGlva2xtTkhUc1c5dmIyYU55NE1ZWU5HMlp3T2J4WnMyWll0MjRkRWhJUzBLUkpreEtmTmExSXg0OGZSNjlldmN3ZEJoRVJrVlZnb2twbWxUK0dxS2t6b3NEanNWVlZLbFZsaGxTa1diTm1tVHNFSWlJaXE4SGhxWWlJaUloSWxwaW9FaEVSRVpFc01WR2xjdWZtNW1aVTFxbFRKMmkxMm5MYmhsNnZoMTZ2TnloTFMwc3pxcGVhbW1ydyt1alJvMGhQVHpjb08zLytQSTRkTzFadXNUMHBOemUzMEg5Q0NPVGs1Qmp0UzJIaTQrTXJMRTRpSWlLNVlSOVZLbmM2bmM2b1RLL1htM3lzS2ZCNGVLbmF0V3NYdTk3YzNGekV4Y1VCQUg3NzdUZHMyYklGL3Y3KytOZS8vZ1VBNk4yN040NGVQUXBYVjFlcFh1L2V2YVhwcEtRa0JBUUVTQThTeUxkKy9YbzBidHdZN2R1M0wvbE9GcUxnRTdFZVBYcUU1czJiNC9idDJ3QUFJUVNTa3BMd3dnc3ZTSFdXTFZzR2pVYURYMzc1QlFFQkFSZ3laQWhzYlA3NVdHcTFXaHc2ZEFoNzkrNUYzNzU5NGV2cmk2aW9xS2VPc3pSYXRteHBhMnRyMjAyaFVBeldhRFI4M2lzUkVWVWFKcXBVYVJRS1JhSHpZbUppaWwyKzRKaW1iNy85Tmg0K2ZJajU4K2NiUFR5Z01NdVdMY08wYWROZ1oyZUhnSUFBL1A3Nzc4akx5OFBkdTNmeC9QUFA0OENCQTFMZDhQRHdFcTN6U2J0Mzc4YXZ2LzZLNXMyYlk4YU1HWmcwYVJKYXRtd0pBTGgyN1JwbXo1Nk5qUnMzR2l6VHJGa3pQSHo0RUQvKytDTUFJREl5RW5xOUhrcWxVaHB2TlRBd0VIMzc5aTFUVEdYaDZ1cGFLeWNueHdQQUlBQjlBVGo4YnhZVFZTSWlxalJNVktuQ3BLU2s0TjEzMzVWZUZ4eElQeXdzek9ESlVjZU9IWU9mbjEraDY5cTBhWk5SV1o4K2ZVbzhWTlNCQXdkZ2IyK1B0OTU2Q3hNbVRFRHQyclVSSGg2Tzc3NzdEc25KeVpnelowNkoxbE9jNnRXcjQrREJnNWcxYXhZQ0F3T2xKTFZQbno3SXpjM0ZvMGVQcEJFT2JHMXRFUllXaHB5Y0hJd1pNd1pDQ0VSRVJBQUEzbm5ublVvL2M5cXBVeWY3ckt5czNrcWxjbEJPVGs0dkFNV2Y1aVlpSXFwQVRGU3AzT3pmdng5TGxpeEJibTR1dW5idGl1Ky8veDVxdFJwWldWbm8xNjhmZnZubEZ3QkEvLzc5alo3QzFMNTlleHc2ZEtoRTIvbmhoeCt3ZGV0VzFLaFJ3K1FUb2t4WnRXb1ZsRW9sK3ZidGk5VFVWR3phdEFsZVhsNjRmUGt5bm4zMldmVHYzeC9WcWxWRFdGaFk2WGI2Q1VxbEV2NysvaGc1Y2lUcTFhc25sV2RsWlNFcUtnb1pHUm13czdNREFIVHQyaFhwNmVrWVBudzQ1c3laZzNidDJqM1Z0c3ZpOWRkZnIyZHJhOXRQQ0RIbzBhTkg3eW9VaWhwQ2lFcVBnNGlJeUJRbXFsUnVldlhxaFY2OWVzSFYxUlZSVVZIUTYvV1lPWE1tSmsyYVpOQUhOVGMzRjhIQndlamV2VHZlZU9PTlVtOW43Tml4R0R0MnJFRlhBS0RvcmdYQndjRjQrUEFoUEQwOU1YNzhlRFJ2M2h5OWUvZkdpUk1uOE0wMzN3QjQzSjNnYWVYM1ViMTc5eTRtVHB5SWxKUVVyRisvWHByZnUzZHZnMjRPRGc0T21ETm5EcVpObTRiZzRPQ24zbjVKdEczYjlsOEtoZUk5QUdzQUtFcVRtS3BVcWk4cktpNGlvcWYwa2JrRG9QTEhSSlVxek8rLy80NXExYW9oTlRYVjRPeGlUazRPWG5ubEZlemV2ZHNvVVczWHJoMGNIQnlrMStucDZUaHg0a1N4MjlKcXRZWGVyQVVBZGV2V3hjS0ZDOUcrZlh1TUhEa1NXcTBXVzdkdXhlelpzOHV3WjRYTFA4UHI1dWFHOFBCd2VIaDRvRm16WnRKOFU4bDB1M2J0c0dQSERqejc3TE5GMWlzdkNvWGlCZ0RiWWl1YVZqNTlKSWlJS2s2dXVRT2c4c05FbFNyTXhvMGJNWG55WlB6MTExOTQ4Y1VYcGZLY25CeDA3OTRkZ1lHQnlNbkpNVmltVHAwNkJuMHpTM3FXTXlzckN6VnIxaXgwZmt4TUROUnFOZWJObTRlSWlBalVxMWNQMWF0WFIwQkFnTUU2K3ZmdkR3RDQ2YWVmaWx4ZlNkeTRjUU1EQmd4QXJWcTFwTExxMWF1YnJIdjU4bVhVcUZFRHdPUFJBU295VVJWQ3ZLaFVLdnZyOWZvZ1JlazNOTGRDZ2lJaUtnZENpQlNkVHZlVHVlT2c4c05FbFNwRWRuWTIyclJwZzVZdFcyTDkrdlhvMEtFRGdIL0dQN1d6czhPTUdUT2VlbXpWbXpkdjR2ejU4MmpVcUJFY0hSMExyYmQvLzM1a1ptWmk5ZXJWYU5xMEtYeDhmQkFlSG80elo4NmdhZE9tcUZXckZ0NSsrMjFzM3J5NTJLUzNwSm8yYllxSkV5ZEtyKy9ldld0d0ExbEJTNVlzd1dlZmZRWUFTRTVPbG9iY3FnZ0pDUWwzQWZ3QTRJZlhYMys5bm8yTlRWK0ZRakVJUUE4QU5ZcGFWcVBSZkZsaGdSRVJFVDJCQS81VGhhaFpzeVkrK2VRVFhMcDBDZkh4OGRJd1M5bloyVklTNk83dWpqcDE2aGdzbDVtWmllN2R1MHYvbnJ6cEtwOU9wNE5XcThXNGNlTmdhMnVMTTJmT29FbVRKb1hHTTJ2V0xCdzllaFRCd2NHWU4yOGVYbnp4UldSbFpXSFNwRW00ZlBteVZDOGhJUUZMbHk0dGREMDZuUTY3ZCs5R2RuWjJpZjhXQU9EcjY0dGZmLzBWZi8zMUY5UnF0VlFHUEQ2VGUrM2FOYlJ1M1JvSER4NUVYRndjY25KeWNQLytmUnc4ZUxCVTJ5bXR4TVRFK3drSkNUOXFOSnIrdFdyVitoZUFvUUJDQVdSVzZJYUppSWhLZ0lrcVZaak16RXpNbURFRG8wYU5RbzBhTmFEVDZYRG16Qm5VclZ1MzBHVjY5KzZOUTRjT0dmd3o1ZVRKazZoV3JSbysvL3h6ZE96WUVUdDI3Q2h5d1A2YU5XdmkvUG56K09tbm56Qmp4Z3ljT0hFQ1c3ZHVSY2VPSGFVaHBBQ2djK2ZPdUhyMUtzNmVQV3R5UGVmT25VTlFVRkNwejdpMmJOa1NlL2Z1eFpJbFN6QjM3bHpzMzc4ZlBYcjBBQUNjT25VSy8vNzN2MUdyVmkxa1ptWmkzYnAxZVBYVlZ6RjY5R2drSlNVQlFJbEhOM2dhc2JHeER6VWF6VThhamNhelJvMGEvMUlvRkFNQUJBTXdmdVFYRVJGUkplQ2xmNm93UVVGQmFOU29FVWFOR29WTm16WmgxYXBWcUYyN05qNzk5Tk5DbDVrNzE3QUxaSEp5TWh3Y0hIRC8vbjJESnphMWFORUNLMWFzZ0l1TEM1WXNXWUwwOUhSNGVIZ0FBSjU3N2ptajlRNGNPQkExYXRTQVNxV0NxNnNyN08zdEVSWVdodlhyMXlNdkx3L0p5Y21vVWFNR0ZBb0ZoZzBiaHIxNzkrSzExMTR6V3MrcFU2Zmc3dTVlYVB4WldWbkl6czQyNkdNYUhSMk5GU3RXSUNBZ0FDMWF0TUM2ZGV2dzJXZWZJVDA5SFVPSERrVnNiQ3hVS2hWU1UxUHgyV2Vmb1d2WHJwZ3laUXBDUWtMd24vLzhCeXRYcmtUanhvM3g4T0ZEZzc5QlJZcUxpM3NFWURlQTNRV2VUUFYrcFd5Y2lJaW9LbENwVkVLbFVuSFF4M0tXLzNjdHEwT0hEZ2toaE1qS3loSjVlWGxTdVU2bk0xbS9YYnQyaGE1cjhPREJva3VYTHVLZGQ5NFJxMWF0TXBwLzRzUUowYjE3ZDNIeDRrV1R5M2ZvMEVFSUljU2pSNDhNeXJPeXNzVEpreWZGbVRObnhEdnZ2Q042OWVvbGdvT0RoUkJDNU9ibUdzUmQwUFRwMDhXSkV5Y0tqYmRIang3aTdiZmZGa3VYTGhWQ0NCRWFHaW9HRGh3b0xsMjZaRkF2TXpOVFRKZ3dRYVNrcElpNWMrZUtxS2dvTVdEQUFMRjY5V3FoMSt1bGVnY09IQkNYTDE4V0hUdDJGQjA2ZEJETGxpMHJkTnZGNGVlRmlJZ3NUY1hkV2x3SjhyOTBOUnFOUmUrSDNPVC9YZlA3VXNwZHdYNnZjcVBYNjZIVmFrMzJ0UlZQM04yZm5wNXVNRFJYZWN0L01oZy9MMFJFWkNuWVI1VXNubHlUVk9EeGs2b0t1eUhzeVpHaEtqSkpKU0lpc2tSTVZJbGtTSy9YNDg2ZE8rWU9nNGlJeUt5WXFGS0Z5Ny9rWEpUOFI0K1cxUG56NThzMEJ1dFBQLzB6RG5SeWNqSmlZMk1ONWg4NWNnU2ltRWVLbG1SL1BEMDlTeDFiUVltSmlSZ3paa3lwaDhFaUlpS3FTbmpYUDhtT3I2OHZUcDgrYlhKZS9qQk5xMWV2UnAwNmRlRHY3NC85Ky9kajRjS0ZKdXMvZXZUSW9LOXRZR0FnaGd3WkFnREl5TWlBbjU4ZkFnSUMwS0ZEQjZqVmFpeGJ0Z3p0MjdlWG5oTDF0RHc5UGFWSHUrcDBPcW44K3ZYcmFOU29FWVlORzRhdVhidEtNUlYwOSs1ZDlPblR4K1RUckNwanVDb2lJaUp6WTZKSzVhcXdSNTQrV2Y3S0s2OWczYnAxSnVzdVdyU28yTzM0Ky92RDI5c2JhOWV1eFVjZmZZUStmZnFZck9maTRsTG9PcG8yYllwWnMyYmgzcjE3ME9sMFdMcDBLZWJObXljbHFVVTl2dFhVdkVPSERwbnNqN3B0MnpZQWo1UFdxVk9ub2syYk52RDI5a1pJU0loVTU4Y2ZmelI0R3RYeTVjdlJzR0ZEZUhsNUdhd3JKU1dseUNkd0VSRVJWU1VXZmZjdjcvcXZHT1Y5MTcrenMzT2g2OXE0Y1NOMjdkcUZHemR1NE1VWFh3UUFoSWVIbDJpOWYvMzFGK3pzN09EazVGUm9IUmNYRjhUSHg2Ti8vLzRBZ0tTa0pEei8vUE40OTkxM3NXL2ZQcWxlY25JeUdqUm9JTDJPaUlpQVVtbllNMGFuMDhIYjJ4dm56NS9IMkxGak1YNzhlS1B0YmRteUJidDI3Y0xObXpmUnVIRmo2SFE2Z3pPcTllclZ3L0xseXpGeTVFanMyTEZEV3M3ZjN4KzJ0cmFZTm0wYWZ2dnRONFNHaG1MNTh1WFl0R2tUa3BPVDhkLy8vaGQvL1BFSFB2dnNNOHljT2JQSUpMb3d2T3VmaUlpb0VuRmN5SXJ4dE9Pb21ocS9zeWczYjk0czErMFZWSENNMXJpNE9ORzVjK2RpNnhWbXc0WU53dC9mWDZoVUtqRmp4Z3h4OSs1ZGsvVisvdmxuTVhqd1lDR0VrUDdQbi9iMjloWkNDREZnd0FDRFpYSnljc1NvVWFORWZIeTg2Tml4b3hnNmRLanc4dklTdlhyMUVqZHUzQkIvLy8yMzZOcTFxemg0OEdDeGNSYUdueGNpSXJJMHZQUlBadmZiYjc4QmVId0RVY3VXTGRHN2QyOXAzdDI3ZHcwdWlUczRPS0JGaXhZNGZQZ3djbkp5RUI4ZkR3QndjM09Uemx3V3BOZnJwZW44eDdGZXZYb1ZMNy84Y3FsaTFHZzAyTEZqQjdadTNZcWRPM2ZDeThzTEN4WXN3TEpseTR6cVJrZEhJems1R1JzMmJEQ2FwMUFvb05mcmpZYW1zclcxeFpvMWEzRHg0a1hzMnJVTFI0OGVSWEJ3TUh4OWZhSFZhdEdnUVFNc1dyUUk3ZHExSzFYY1JFUkVsb3lKS3BVYlU1ZWpjM056QVFDZE9uVXlldnpuaWhVcjhNWWJieUE2T2hxT2pvNzQ1WmRmRUJRVWhIMzc5a2xKcDV1Ykd5SWpJNDBHeDU4N2Q2NUIvOU1uYjVyS04yN2NPQUNQYjV4S1RFeUVWcXZGbENsVE1HUEdETXlhTlV1cXA5ZnJwWkVIM056Y01IUG1UR25lOWV2WHBadXU4c2M2YmRXcUZlclVxWVB0MjdkajZOQ2hVdDNrNUdROGZQZ1F6ejc3TEc3ZnZnMnRWbXZRejFTcjFlSzk5OTVEV2xvYVBEMDkwYTlmUDR3WU1RS3BxYWxZdEdnUjB0TFMwS05IRHh3NGNBRHIxcTFEWEZ3Y0prK2VqQysrK0FJTEZpeEFseTVkOE1rbm54UTZOaXNSRVJISkJDOWxWb3p5dXZTZmxKUWtSb3dZSVZRcWxSZy9mcnpSWTB5RkVPTElrU05pOGVMRndzUERRd2doeEpVclY4UzJiZHZFTjk5OEk0UVFvbE9uVGlJdkwwOE1IRGhRbkR0M3ptRFpncGZyaTRzM0tDaElCQVVGaWM2ZE80dXpaOCtLK2ZQbkY3cXVnbTdldkNsNjllb2w5dTdkYTdTdGxKUVUwYU5IRHhFVkZTWE5XN1pzbWRpN2Q2L1JwZi9UcDA4THRWb3RoQkJpNTg2ZFl1TEVpZEl5U1VsSm9tZlBubUw3OXUzaS9QbnpvblBuem1MUW9FRml5SkFoWXRTb1VXTElrQ0hDejg5UDVPVGtpSlVyVjRxUFB2cW95SDB0REQ4dlJFUkVsWWhmdkJXalBCTFZreWRQaWtHREJvbkV4RVNoVXFsRWJHeXNHRGR1bkVoTFN6T290MjNiTm5INzltMHBVYzNMeXhPOWUvY1dmLzc1cHhEaWNhSXFoQkNiTm0wU2d3Y1BGams1T2RLeUpVbFU3OTI3SnlJakk4VTc3N3dqN3QrL1g2bytxaGN1WEJBOWUvWVUyN1p0TXlndnVLMFRKMDZJamgwN2l0Mjdkd3NoaE5pMWE1Zkl6YzAxU2xTM2Jkc21BZ01EaFJCQytQajRTT1Y2dlY0SUlVUjZlcnJSOXZPM2s1ZVhaL0IzeThqSU1Ma1B4ZUhuaFlpSUxBMHYvVk81eXM3T3h0cTFheEVWRllVbFM1YWdXYk5tQUlDT0hUdENyOWRqN05peG1EcDFLdHEzYnc4QUJwZk5BV0RIamgxbzBxUUpXclJvWVZEdTVlV0ZrSkFRckZtekJoTW5UcFRLOVhvOS92enp6MExqdVhqeElqWnYzb3dGQ3hhZ2J0MjZVdm1URHhnb2VPa2ZBTWFQSDQ5dnYvMFdreWRQeHRhdFc3RnAweWFEK3ZsMUl5TWpNWHYyYkFRR0JzTGQzUjN2dmZlZVFUMnRWb3NWSzFiZ3dJRURhTmFzR1hidTNJbFdyVnBKL1hJLytlUVRkT3ZXRFQvODhJUEorQXQ3RUFMSFVTVWlJbXZBUkpYS2hWYXJ4YTVkdTdCaHd3YTR1TGdnT0RnWWRlclVNYWpqNXVhR1JvMGFZYzZjT2RpMGFST21UNStPeG8wYkc5VDUrKysvcFg2bG1abVowaUQ1MWF0WHg0UUpFL0IvLy9kLzBHcTEwazFTbzBlUHhwdHZ2Z2tiR3h2Y3ZuMGJEUnMybE5hbDErdHg1TWdSdlBiYWEwYmpxVDZaNkxtNHVCaVZ1Ym01d2RIUjBXaU1WbWRuWjRPNlBYcjBRTmV1WFkwRzV0ZnBkTGgvL3o3UzA5T3haY3NXbkQ1OUdpdFhyc1NQUC82STZPaG81T2JtNHNHREJ4ZzBhQkFHRFJwazlEZDljanRFUkVUV2hva3FsUXVsVW9tMHREUUVCQVNnVFpzMmhkWjcrZVdYc1dIREJ2enl5eThtQjY3LzRvc3ZjT1hLRmJ6NTVwdW9WcTBhdW5idEtzM3o4UENBaDRjSGdNZGp2TmF0V3hlalI0OUdseTVka0pHUmdZRURCeHFNZmFyWDYvSFNTeStWNkFFQ3BwUm1ZSDFUVDQrcVZxMGFRa05EVWI5K2ZmejY2NitZTjI4ZXZ2dnVPOWpaMmVHWlo1NUJuejU5TUhEZ3dETEZSa1JFUkRMSFBuY1ZvN3pIVVYyN2RtMnhkU0lqSXcxZTUvZmRMSXFwZnAzRmVacHhWUE10VzdhczJEbzdkKzQwZUoyVmxTWE9uajFiNG0wSUlVUy9mdjFLVmI4NC9Md1FFWkdsc2VnbjFQREpWQldqdko5TVJmTEFKMU1SRVpHbFVSWmZoWWlJaUlpbzhqRlJKU0lpSWlKWllxSktSRVJFUkxMRVJKV0lpSWlJWkltSktoRVJFUkhKRWhOVklpSWlJcElsSnFwRVJFUkVKRXRNVkltSWlJaElscGlvRWhFUkVaRXNNVkVsSWlJaUlsbGlva3BFUkVSRXNzUkVsWWlJaUloa2lZa3FFUkVSRWNrU0UxVWlJaUlpa2lVbXFrUkVSRVFrUzB4VWlZaUlpRWlXbUtnU0VSRVJrU3pabURzQWtpOW5aMmR6aDBCRVJFUldqR2RVeVlnUUl0cmNNVkRGRUVJY04zY01SRVJFSmNVenFtUWtJU0hCM2R3eFZCYVZTaVVBUUtQUktNd2RDeEVSRVJuaUdWVWlJaUlpa2lVbXFrUkVSRVFrUzB4VWlZaUlpRWlXbUtnU0VSRVJrU3d4VVNVaUlpSWlXV0tpU2tSRVJFU3l4RVNWaUlpSWlHU0ppU29SRVJFUnlSSVRWU0lpSWlLU0pTYXFSRVJFUkNSTFRGU0ppSWlJU0phWXFCSVJFUkdSTERGUkpTSWlJaUpaWXFKS1JFUkVSTExFUkpXSWlJaUlaTW5HM0FFUXlZRktwZnJTM0RFUUVWSEYwT3YxRVNkUG5vdzNkeHhVZWt4VXlkcHA4Zmh6TU1mY2dSQVJVY1ZRS3BWekFDak1IUWVWSGhOVnNtcENpSjRLaGNMTjNIRVFFVkg1RTBJMFZpZ1VINWc3RGlvN2kvNTFvVktwQkFCb05CcUwzZzhpSWlKNmVtM2J0bTJqVUNqRzU3OFdRdGdyRklwaENvWGlvUkJpYThHNkNvWGlNN1ZhblZYNVVWSnA4SXdxRVJFUlZRbGFyZlphOWVyVlA4cC9yVkE4UG84bGhMQUg4RkdCcXZGTVVpMEQ3L29uSWlLaUtpRXhNZkcrRU9KUUNhcnVxUEJncUZ3d1VTVWlJcUlxUTZsVWhoUlhSNkZRN0t5TVdPanBNVkVsSWlLaUtrT3YxNGNEMEJkUjVaUmFyZjZyc3VLaHA4TkVsWWlJaUtxTWhJU0V1d0JpQ3B2UHM2bVdoWWtxRVJFUlZUV0ZKcU42dlo2SnFnVmhva3BFUkVSVmloQmlWeUd6emlVa0pKeXQxR0RvcVRCUkpTSWlvaW9sSVNFaENjRC9tWmpGczZrV2hva3FFUkVSVlRsQ0NLT2tWS2xVTWxHMU1FeFVpWWlJcU1vUlFvUVZmSzFRS1A0K2NlTEVTWFBGUTJYRFJKV0lpSWlxbkpNblQxNEJrSmovK245bldJWFpBcUl5WWFKS1JFUkVWZFhCQXRPODdHK0JtS2dTRVJGUmxWUzlldlh0K2RNYWplYTRPV09oc21HaVNrUkVSRlhTc1dQSDFBRCtVQ2dVMzZMb3AxV1JUTm1ZT3dBaUlpS2lDclJUcjlmL2F1NGdxR3lZcUJJUmxhTzJiZHNlVXlnVWI1bzdEdnFIRUNJNklTSEIzZHh4V0pLcTlqNVdLQlJ6VkNxVnVjTjRLdGI2UHVhbGZ5S2ljbFNWdnR5ckNvVkMwY1hjTVZnYXZvL2x4MXJmeHp5alNrUlVBZFJxdGJsRElBRE96czdtRHNHaThYMHNEOWI4UHVZWlZTSWlJaUtTSlNhcVJFUkVSQ1JMVEZTSmlJaUlTSmFZcUJJUkVSR1JMREZSSlNJaUlpSlpZcUpLUkVSRVJMTEVSSldJaUlpSVpJbUpLaEVSRVJISkVoTlZJaUlpSXBJbEpxcEVSRVJFSkV0TVZJbUlpSWhJbHBpb0VoSEp5TldyVjdGang0NHlMeStFUUc1dWJwRjErdlRwZyt6c2JJT3luajE3RnJyY1R6LzlKRTBuSnljak5qYldZUDZSSTBjZ2hDaHltNlY5Vm5sS1NvcFZQOS9jMGlVa0pDQXZMdzhBc0dIREJtUmxaUlZhTnpvNkduZnUzSkZldTdxNkdzemZ2MzgvYnQ2OCtkUXg2ZlY2TEY2OFdJb0xBQklURXhFWkdWbWk1ZFBTMG5EZ3dJRlNiM2Y3OXUxRjdqOFZqWWtxRVpHTTdOcTFDOGVPSFN0eGZaMU9oekZqeHVEeTVjc0FnSFhyMW1IMTZ0VkZMblByMWkzbzlYcURzdVRrNUVMckJ3WUdTdE1aR1JudzgvUEQ3Ny8vRGdCUXE5Vll0bXhac2NreFdZOUxseTdoczg4K3c3MTc5NlRYVzdkdUxYS1pEei84RUdmUG5qVW95OHJLd3BkZmZvbU5HemNpSnlkSEt1L1ZxeGQ4Zkh6ZzQrT0RUcDA2U2RNZE8zYVVwbjE4Zk5DL2YzK0Q5WjA2ZFFxSmlZbW9YcjI2Vk5hZ1FRT3NXYk1HV3EyMjJQM0t5OHREUUVDQTlONHZxYVZMbHlJOVBiMVV5OUEvYk13ZEFCR1JOVXRNVE1TRUNST2sxeGtaR2JDenM4UGJiNzlkNkRJeE1USFM5SzVkdTVDZG5ZMG1UWm9BQUhyMzdnMHZMeTk0ZVhtaFljT0c1UjV2MDZaTk1XdldMTnk3ZHc4Nm5RNUxseTdGdkhuelVLTkdEUUFvTW01VDh3NGRPZ1JiVzl0eWo1UE1JenM3R3pObnpvU1BqdytlZSs0NUFNREhIMzhNYjI5dmRPN2NHZi8rOTcrTmx1blNwUXZxMXEyTHMyZlA0clhYWHBQS0V4SVNZRzl2aitEZ1lLUDNTTUhFc3JEcEo0V0hoNk52Mzc3bzJiT24wYnkrZmZ0SzAzWjJkZ2dORFlXTGl3dWNuSndBUFA1eDk5eHp6OEhlM2g1ZmZmV1ZRUm53K0FkaWZ0MG5DU0dnVlBLOFlGa3B6QjNBMDFDcFZBSUFOQnFOUmU4SEVWVWQrZTJTV3EwdTliS3hzYkhZdFdzWGxpeFpBdUR4cGNyNCtIaTBiOS9lWlAxYnQyN0J5OHNMSzFhc1FKczJiYVR5d01CQUpDUWs0THZ2dm9PTnplUHpFWnMzYnpja1l1RUFBQ0FBU1VSQlZKYk9qT2JtNWhwOThUOVpGaGNYSjUyUlNrcEt3dlBQUDQ5MzMzMFgrL2J0aytva0p5ZWpRWU1HMHV1SWlBaWpMMlNkVGdkdmIyK2NQMzhlWThlT3hmang0MDN1aTdPek0renM3S1RYUWdoa1ptWWFsT24xZWpnNk9pSThQTnprT2dwYkw4RHZpZElxeS90WXI5ZkQxOWNYZXIwZVM1Y3VOWmkzZCs5ZUJBWUc0dnZ2djhmTEw3OHNsZi9uUC8vQi9mdjNEZXBldTNZTkw3MzBrdEg2bXpkdmpvQ0FBSGg3ZTJQejVzMEc4ODZkTzRjV0xWb1lsSTBhTlFvYk4yNEVBS1NtcG1MQWdBSFl2MzgvNnRTcFU2TDljWEZ4UVh4OFBJREgzUkhpNHVJTTVwc3FlNUplcjRlTGl3c09IVG9FUjBmSEVtM1hGR3QrSC9PTUtoR1JER2kxV216WXNBRUxGaXlReXJLenMvSHh4eCtiVEJheXNySXdkZXBVREJ3NDBDQkpCUUFmSHgrTUd6Y09YM3p4QmZ6OS9XRnJhd3R2YjI5NGUzc0RlUHlsZC9qd1lkU3VYVnRheHRuWkdURXhNUWJKYW5oNE9INy8vWGY0K3ZwS3llRW5uM3dpelhkeGNTbTJmOS9telp2UnFsVXJuRDkvSGpkdTNNQzllL2RRdjM1OWszVWpJeU9sbUZKU1V2RHV1KzhhbkQwK2YvNDhwaytmWHVUMnlEeHljM014Wjg0YzNMbHpCOTkvLzczUi9MNTkrK0xldlhzWU5Xb1UvUHo4MEsxYk53Q1B6MFFDanhPNnJWdTM0dXpaczBoS1NvS3JxeXVjblozeDFsdHZHVnlxLytDREQ2QlVLdkhCQng4WXJOOVVvbHBRZnNKYXAwNGRKQ1FrNE1zdnZ5eTA3ckpseTlDc1dUTUF3UHo1ODVHWW1JaTh2RHg0ZW5vYTFDdFlGaElTZ3JObnowcWZzU2QxNzk3ZFpIbFpmdENTQlZHcFZDTC9WeDhSa1J6a3QwdWxGUmdZS0k0Y09XSlFscG1aYVhKZG1abVp3c2ZIUjB5Y09GSG9kRG9oaEJCLy9QR0h5TWpJa09xa3BhVUpiMjl2NGUzdExhNWN1V0t3dkVxbEVwbVptVVpsT1RrNVJ0dWFOMitlNk55NXM5RTZoQkNpWGJ0MlJlNlRXcTBXdlh2M0ZtbHBhVUtsVW9uRXhFUXhaY29VazNXZmpPbmV2WHRHKzM3dTNEblJyMSsvSXJkcGFyMzhuaWk5MHI2UHAweVpJa2FQSGkzUzB0S0tyQmNSRVNIYzNOekUyclZycGJMWTJGamg3ZTB0Rmk5ZUxMUmFyZWpRb1lPNGRPbVNXTHg0c2VqWHI1OVl2SGl4dUhEaFFwSHJmZWVkZHdxZGQrWEtGZEdqUncvUnVYUG5FdStQRUlidjd3NGRPaGpOTjFYMnBLU2tKS0ZTcWNTNWMrZEt0ZTBuV2ZQN21HZFVpWWpNN05peFkxaS9majNpNCtNeGUvWnNIRDE2MUdCKzE2NWRwZW1vcUNpc1hyMGFTcVVTaXhZdGdsS3B4TU9IRHpGaHdnU0RNMVVPRGc1WXMyWU41czZkaTU5Ly9oa2ZmdmhocWVQS3lNaEFZbUlpdEZvdHBreVpnaGt6Wm1EV3JGblNmTDFlTC9YM2MzTnp3OHlaTTZWNTE2OWZoNStmSHdJQ0F1RGc0QUFBYU5XcUZlclVxWVB0MjdkajZOQ2hwWTZINUd2U3BFbTRkZXVXMU5jekt5c0xOV3ZXTk9nS2twbVppWjA3ZHlJME5CUU9EZzVJVDAvSHlKRWpvVkFvOFBubm42TlRwMDRBSGw4UmFOYXNHYVpObTRZSkV5WmczNzU5K1B6eno2VWJuNVJLSlRwMDZHRFFuN1ZSbzBZWU0yYU05UHJXclZ2UzJmNklpQWhNbURBQlgzLzlOUUNVNm94cVFVK2VVUzJKTTJmT1FLbFU0dWpSbzJqZXZIbXBseWNtcWtSRVpuWGh3Z1Y4OTkxMzBsMzQ4K2JOaytabFpXWGhyYmZlUWxSVWxNRXlFeWRPaEZLcGxDN1RyMTI3RnErLy9ycVVwT2FyVmFzV0ZpNWNDQ0dFMFpBL1Q5WUZERzkyK3M5Ly9nTWhCTHAzNzQ3ZzRHRDQrL3RqNTg2ZEJwZjZDN3YwbjVTVWhISGp4dUhqano4MjZwWXdaY29VREJzMkRFNU9UbkIzZHplWVYvQW1GL0cvNGE0S3hwVGZSNVhrcDNIanhtamN1TEhVVmNQRHd3TkJRVUVHZlUxNzlPaUJtalZyR3R4MDVPL3ZqMWRmZlZWS2FPL2Z2NDh0VzdaZzlPalJBQjYvaHdjUEhveEJnd2JoenovL05FaDg4L3RmRjJmRWlCRndjSENRRXRXMmJkc1cyODlacTlXaVdyVnEwdXVJaUFpajkxNWFXbHF4Mno1dzRBQkdqUnFGWGJ0MndkdmJtemNPbGdFVFZTSWlNMHBLU3NJbm4zeUNjZVBHbFhpWm1qVnJTdE1YTDE1RWVIaTROUHpQMzMvL2pWV3JWdUhycjcrV3Z0UVZDb1hCVFIrcHFhbXd0YldWYmxSS1QwOUh6Wm8xRGI1RWMzSnkwS2RQSDRTR2hpSTRPQml2dnZvcS9QejhpbzN0NHNXTG1EeDVNa2FPSElrK2Zmb1l6WGQwZElTL3Z6OG1UWnFFNmRPblN6ZHN0V3JWQ2tGQlFkTG9BYWI2cUY2N2RxM1lvYmZJL0c3ZHVvV3NyQ3k4K09ML3QzZm5jVTJjK1IvQVB4TTV2SXFJcmRTcjdxTHR0dlVrZ1NwV0VieFBYUEYyd1I3YVZsdVY5YWZpVWJWVnEwVzhkYjIxS2lvZXFKVUtwWlhpS2w2SWd1dXhydXRWVC9Ea0VzR0VKTS92RDV0WlFpS0NKZ1RrODM2OWZKbVplV2JtU1JoZWZQTmMzN3BHKzNOeWNrd21NbzBiTjg2a1RIWjJObng4ZkZDcFVpV2pZNjZ1cnZKWTArSXd0T2puMTZsVEo1UHJBMEJ1Ymk3MjdkdUg5UFIwK2J3ZVBYb2dJeVBEYU9JZzhEU29Ga0xnd0lFRFp1OTc5dXhaL090Zi84TE1tVE54OCtaTnJGeTVFcU5Iank1Mi9jczdCcXBFUkRiazQrUHp3dWRxTkJwTW16WU5mLy83MzFHblRoMEFUMXUySGo5K2pCVXJWaGhOZkRKSVRrN0dwRW1UMEs5ZlB3d2JOZ3dBc0hIalJzVEZ4V0hjdUhGbzNibzFBTURSMFJHelo4K0dzN096Zkc3QlpYM3lkLzBEd0lnUkk3QjA2VklFQlFVaFBEd2NHemR1TkNwdktCc1RFNE5wMDZaaCtmTGw4UFgxaFpPVGswbFpjOTU2NnkzTW1UT25LQjhOMmREYXRXdlJzV05IbzliUHZMdzhQSG55eEdnQ0h3Q1RGdmtSSTBhZ1JvMGF1SGp4SWxhdVhQbk1GdlRxMWF0ajllclZ6NnlEdVNXbzhrdFBUOGUrZmZ0TTlodDZIbjcvL1hjNTBQN3BwNTh3WnN3WWVIbDVZY0NBQVpBa0NiLzg4Z3VXTGwxcTFBT1MzNE1IRHpCNThtU01HalVLbFNwVndwZ3hZekJvMENEVXFsVUwvZnIxSzdSdVpJeUJLaEZSR2FUWDZ6Rjc5bXpVcVZNSHZYdjNsdmM5ZWZJRW8wYU53bWVmZllhV0xWdkt5OXFvMVdxc1dyVUtFUkVSR0RObURQejkvZVZyalJvMUNtKy8vVGFtVDUrT3BrMmJJamc0R0s2dXJ2RDA5RFM2WjhHZ3dselhmK3ZXcmVIaTRtTFNtcXBTcVl6S2R1N2NHZTNhdFRPYTBVMWxtMGFqd2ZMbHkzSHMyREZzM3J6WmFKenF2bjM3VUx0MjdXZXVKNnBXcXhFYUdncEprakJqeGd4czI3WU5nWUdCR0R0MkxIeDlmU0ZKeHFzeXBhZW40L1BQUDdmYWUwbE1URVRUcGswQlFCNFBQbjM2ZFB6NjY2K29VS0VDSEIwZHNXN2RPck5yRlYrNWNnVmp4b3pCaHg5K0tQY1l1THE2WXNHQ0JSZzFhaFRPbnorUG9LQWdveStCOUd3TVZJbUlTb24wOUhRTUhqellhRi9ObWpWTldvZGlZbUx3ajMvOEEzdjM3b1dUa3hOOGZYMmhWcXVoVUNoUXBVb1ZWS2xTQlhYcjFzVzBhZE1RRVJHQnlwVXJJeWdvU0Y0Q3FGNjllaWIzN3RLbEMxcTJiSWxaczJaaHlKQWgyTE5uajltdTBlY3B6aGhTQnFtdmpoTW5UbUQ2OU9tb1c3Y3UxcTlmRHhjWEY2eGR1eFlyVjY2RVFxRkF0V3JWakNiaUFVK0Qwek5uemlBaElRSFIwZEZvMWFvVkZpeFlBSVZDZ2NHREIrTzk5OTdEd29VTHNXalJJbmg3ZStQOTk5L0gxcTFiNVdBM2Y3YXFndExUMC9IUlJ4K2hYYnQySmt0WkFVKy8xQlhNWEFVOGJmbk56YzNGVHovOWhJVUxGMEt0VnVQY3VYTTRldlFvenAwN2g5cTFhME9yMWVMbXpadll1blVyM04zZDhlYy8veG4xNnRWRGJtNHV3c0xDRUJZV2hvQ0FBSHo1NVpkRzEyN2V2RG5XcjErUHI3LytHajE3OWtTM2J0M3c5Ny8vL1lWK3o4b1RCcXBFUktWQTNicDFVYjE2OVNMbkhlL2Z2ejlhdG13SlYxZFhWS3RXRGErOTlwclI1QThoQk1hUEg0K3JWNitpY2VQR21EVnJGbHhjWEV4YXB2SnpkbmJHM0xsemtacWFhdkUvbmdFQkFjVXFYN0ZpUmZUcDA4ZWlkU0RyYWRxMEtiNzc3anMwYjk1YzNqZHMyREFNR3pZTWVyM2ViRXVxVHFmRCt2WHIwYWhSSTZ4Y3VSSi8rdE9makk2N3U3c2pMQ3dNRnk1Y3dNR0RCM0g2OUdsczNManhoYk04ZVhoNHlLOWJ0bXhwZHJ5ellmVUNwVklKQU9qUW9RUGVmZmRkZUhsNVlkbXlaZkxrc0d2WHJ1SGd3WVA0OGNjZmtaS1NnckN3TUdSblorUGt5Wk5ZdkhneFB2amdBN04xYU5pd0liWnUzWXJvNkdpbzFXb0dxVVZRcGpNY01ETVZFWlUyTDVPWmlpeXZQR2YwZVJubC9Ua1dRa0NTSk9oME9xTXZnTFpTbnA5akpwOGxJaUlpeXNmUTgxQWFndFR5am9FcUVSRkJvOUVZYldkblo1dDlYUlFaR1JrV3FSTlJZWjQ4ZVdLeTc4S0ZDemFvQ1ZrVEExVWlvakxnK3ZYckpndi9MMSsrM0d6Wi9KbXNpc3FRRmNpZ1M1Y3VabDhiYk5pd0FZbUppZkwyc1dQSGNQbnlaUURta3dtWTgralJJd1FIQnhlN3JpWEozZDI5dnEzcjhDckx5Y25CaGcwYjVBUVBSWldTa29MdTNidERwOU1aN1Rja0NqRG43dDI3Nk5hdEczSnljdVI5MTY1ZE04cG9WZEQyN2R2bDEvZnUzY09SSTBlTWpzZkh4eiszN29adWUzb3huRXhGUkZSS3RXclZDbFdxVk1HVEowOHdjdVJJYk42OEdUNCtQaGc0Y0NEMGVqM3UzTGtqTHpaZXNXSkZoSVdGbVZ4RHI5ZWJCS0VBakJJQXZJaUdEUnRpMHFSSkNBOFBoNnVySzhMRHc1K2J0RUNqMFJnbEZkQm9OSWlMaXl1MGpDMG9sY3FHUW9nK0FQd2xTZm9BWlh3K1Iwa3Bha0EyZE9oUWVVWjh4WW9Wa1ppWWlJY1BINkpidDI2WU9IR2kyWFB1M2J0bjlNd2VPblFJYmRxMHdaSWxTNHdXM00vTHl6T1p6Vy9JUXJWMzcxNDBhOWJNYUMzWEF3Y095TXRRbWJOOCtYSU1HREFBd05PZUJVTmE0Sll0V3lJcEtRa0xGaXhBaXhZdDVFUVZaSGtNVkltSVNxa3FWYW9nTmpZV2dZR0I4UER3UUdSa0pFNmNPSUVkTzNZZ0tDZ0k0OGVQUjRzV0xRcTloaEFDR28xR25oU2owK21lT1NNWkFCWXVYSWpQUHZ2TTdMR1FrQkQwNzk4ZmJtNXVhTjI2TmJ5OHZMQmx5eFlFQlFYaDlPblRDQTRPbHNmMjVWOUhkZlRvMGVqVXFSTzh2THdRRnhkWDZQcVJSU2xqRGU3dTd1OHJGSXErZndTb1RRdGJIWUhNeTkvQ0Rqd043TnExYTJleVAvOW5xMUFvTUh2MmJDeFlzQUR2dnZzdUlpTWpvZFBwc0dYTEZyejIybXR3ZEhSRXQyN2RUSlpvKy9ubm56RnUzRGcwYWRJRVk4YU1rZmQ3ZVhtWnBFZlY2L1hvMEtFREhqOStESHQ3ZTduSFlmLysvWWlKaWNHTkd6ZXdjK2RPdWZ5V0xWdFF2NzVwUTdxYm14dW1UcDJLQnc4ZVFLZlRZZjc4K1pneFk0WWNwT1pQOTF1UXVXT3hzYkUyLzFKV0ZqQlFKU0lxeFhKeWNwQ1JrWUVHRFJwZ3hvd1pjSE56dytIRGg1R1FrSUNRa0JDanNxR2hvVGh5NUFneU16UGxWcVhkdTNjWGV2MysvZnREcTlWQ3I5ZkQzOThmYmR1MnhVOC8vV1JTN3R5NWMvam5QLytKb0tBZ2VkL2t5Wk5Sc1dKRkhEbHlCRDE3OXNUNDhlTUJQRzFaaTRxS2V0bTNibTJTU3FWeU43U2NBbmkzdU4zUFpLemd4Q1BETWxLRlRVanEyTEVqWW1OampUSTg2ZlY2aElXRklTSWlBb3NXTFRJWnluTHg0a1hjdUhFRFRabzBBUUNqNUJWNWVYbnlkdFdxVlJFV0ZnWWhCREl6TStVV1daMU9oOWF0V3lNNU9SbVZLMWMyYXFuMTlmV0ZuWjJkL1B1VGs1T0RYcjE2b1ZPblRrYlA5RGZmZklPYU5XdGl3b1FKQUlEbzZHaWpkTCtHK3dRR0J1Sy8vLzB2Qmc0Y2lCRWpSaFQyOGRFek1GQWxJaXJGa3BPVDVSYlFoZzBiSWkwdFRmNmpibGpJL05hdFd6aDY5Q2lDZzROeCtmSmxEQmd3UUc1VktqaUdyNkFkTzNZQWVKcGxhdmZ1M2JoNjlTcm16WnRuVW03MTZ0VUlDZ295V3ZmUjBJVjY2TkFoZE8vZS9TWGZhWWxRS0pYS0Q0UVFmUlVLaGI4UTRzKzJyaEE5VFJZd2QrNWNvMzJabVpuNDRvc3ZBQUJEaGd3eE9yWisvWHFqVnRtSER4K2FCSW1BYVN1bW9mWFM4RHNSSFIxdE1qNVZxOVhDM3Q0ZWtaR1JTRWhJd0lRSkUrVGZwZndwaWMxbFpTdG8wNlpOYU55NE1mNzczLy9pMXExYmVQRGdBVjUvL2ZWQ3p5RlRyMFNncWxRcXY3VjFIWWlJRkFyRkFiMWViOUZybmoxN0ZnMGFOTUNRSVVQd24vLzhCMTk5OVJVcVZxeUl6TXhNc3kxVnYvMzJHd0JnNjlhdDZOR2poMGx1OWVkeGMzUERraVZMNE9Qalk3US9ORFFVRlN0V0JBQ3NXN2NPWVdGaDBHZzAyTE5uRDQ0Y09ZS2pSNDhhbFMrWVF0WFFHbVV1QjdzaHY3bzFxVlNxSlVJSWZ3QjFKRWtxMXVRZHc1cWk5R3lGalU4MWQrenp6eitYQTFGUFQwLzVDNU5CcDA2ZHNHblRKbVJrWktCR2pScm8yYk1uZ0tlL0Q5ZXVYVE1xbTVPVGcvNzkreGU3emw5Ly9UVVdMRmdBblU0blArODZuVTRPYUdOall3RThuY2hvYmloQVlaS1RrN0Z6NTA2RWg0ZGoxNjVkR0RSb2tEekVnWXFuckFlcTJRQ3FBdmpHMWhVaElySjBrQW9BQXdjT3hPZWZmNDUxNjlaaHdJQUJHREJnQUFZTkdvUStmZnBnNjlhdEFDQjNVK2JsNVNFeE1SRk9UazdRNlhRWU1tUUkxcTVkVzJqWHExNnZ4OVdyVnlHRXdLaFJvN0IwNlZKczNib1ZlWGw1Y2htMVdvM05temNqTURBUWpvNk9HRHAwS0lZT0hRb3ZMeSs0dXJvaU9qb2F3TlBaL252MzdrWGx5cFhoNmVtSkV5ZE9HTjJyNE9MeER4OCtSS2RPbll5NlhxMDFRMXF2MXd1RlFpSFl2VzhkNWhJRFBIcjBDRDQrUGtWS0d0Q21UUnM1R05Sb05LaFRwdzV1M2JxRm1UTm5ZdFNvVVhLNTY5ZXZZOXk0Y2ZJd0UrQnB5MzdCUUJjd2JWRXRPSVJBb1ZEQTM5OGZJMGFNd0h2dnZRZFhWMWRvdFZvNE9EZ2dPenNiWjgrZWhWYXJ4Wmd4WXpCNThtU2pGTEI2dlY3KzB0VzZkV3Q4L2ZYWDhyR2JOMi9LazY2Y25Kd0FBSTBiTjBhVktsV3diZHMyREJ3NDhMbWZCLzFQV1E5VUJ3SHdlRzRwSXFJUzhFZUxxa1cvT0ZldlhoMCtQajQ0ZE9nUUFNaGQ3L2Z2MzhlZ1FZUGsxd0N3YTljdWZQREJCN2gyN1JvQ0FnTGc3ZTBOU1pKUXRXcFZzOWQrL1BneHVuWHJoai8vK2MrUUpBa2pSNDVFY0hBdzFHcTFVVXVzblowZFVsSlMwS2RQSDRTRWhLQng0OFltMTlMcGRGQ3IxWEtycTRGZXI4ZnAwNmZoN3U1ZXBCbjlTVWxKSm11NldzS3BVNmVDQUl4UnFWU2VRb2kra2lUMUtXclhmM25NQmxUU3JjaTFhdFhDNXMyYkFUd2ROLzNPTys4Z05EUVV0V3JWTXZyeTByMTdkNU0wd0VWdFVUVXM3NVovUXFHYm14djY5ZXVIME5CUXpKMDdGenFkRHZiMjl0aXdZUU02ZHV5SXpaczNZOWFzV2RpMWE1ZFJWLyt6dXY1VFVsSXdmUGh3ZlBubGwyaldySm5Sc1RGanhtRHc0TUZ3ZFhXRnI2OXZFVDhaS3RPQmFuSnljaFNBVWo5aW40aktEME9PY0V2UjZYVFFhRFFtcmJWdnZQR0dTWXZxNzcvL2ppKy8vRkp1WFhycnJiZVFtSmdvNXljdjZPVEprMWkvZmozYzNOemc2ZWtKWjJkbnFGUXFOR3JVeUdpaVZvVUtGVEJ0MmpRa0ppYWE1R00zU0V4TXhGLys4aGVUUE95Wm1abVlQSGt5WW1KaWlqU2pQeU1qQSszYnQ3ZFc2azU5VWxMU2NRREhBUVI3ZUhnMDErdjFmUUQwQWZDdU5XNUlSWk9hbW9xQWdBQjUrKzIzMzhiKy9mc3hiOTQ4bzJFbDVsWmpLR3FMNnJNTUdUSUU5Ky9maDBhamdVS2hnRjZ2eDQ0ZE94QVJFWUhObXpmanZmZmV3NVFwVTU1N25VdVhMaUVvS0FoRGhnd3hHZm9DQUM0dUxwZzFheFpHang2TjRPQmdrMlcweUx3eUhhZ1NFYjNxK3ZYcmgrclZxMlBvMEtFbUMvd0xJYURWYXVVTVBjSEJ3U2JkL0wvOTl0c3p1OVAzN2R1SDl1M2J3ODNORFFEZzZ1cUtBUU1HWU5teVpXYlhsdlR3OE1Dbm4zNktEUnMyR08xUFNVbEJTRWdJcGsyYkp1K3p0N2RIVmxZV0xsMjZoSHIxNmhYN2ZaY0FjZkxreVZNQVRnR1k4c2Z5VkgzK1dBV2cyWFBPSlF2NzI5LytKcS9EdTI3ZE9temF0QWthalFiSnljbFl0V3BWb2VlKzZCaFZBd2NIQjlTcFV3ZHBhV2x3ZEhTRW82TWpacytlYmZTRnF1RFk2dnhkL3dBd1lzUUlMRjI2RkVGQlFRZ1BEOGZHalJ1Tnlodkt4c1RFWU5xMGFWaStmRGw4ZlgzbG9RSDBiQXhVaVloS01jUHlVbEZSVVhqdzRBRmlZMlBSdG0xYlZLbFNCYi84OGdzV0xGZ2dMK2hmTUVpOWV2VXFvcU9qRVI0ZUx1K1RKQW1TSkNFN094dFhybHd4bVZHZGxwYUczYnQzbTB6NjBHcTFTRTFOUlZaV0ZuSnpjN0Y1ODJibzlYb2NPWElFa1pHUkNBNE9OZ3FJUC83NFkzejg4Y2R3Y0hEQTZOR2pMZnFaV01PcFU2Zk9BemdQWUtaS3BXb2doT2dqaE9qeng0TC9WQXg2dlI0S2hRSnBhV213czN0K21KR1ltSWkwdERTTUhUc1dEeDgrUklNR0RUQjE2bFRjdm4wYlk4ZU9oWitmWDZFSktvcmFvdHE2ZGV0QzYzSHAwaVc0dUxnQWVOcTFuMS9CYm41elhmK3RXN2VHaTR1TFNXdXFTcVV5S3R1NWMyZTBhOWNPOXZiMmhkYUhubUtnU2tSVXlwMDdkdzZMRmkzQ2hnMGJzR3ZYTGl4YXRBaTV1Ym1ZUDM4K0FPRGd3WU1ZT0hBZ3RtN2RLbmVOUG5yMENFRkJRZWpidDYvUmpHV0ZRb0ZXclZyQng4Y0hUWm8wd2FOSGo1Q1dsZ1o3ZTN0a1ptWmkzTGh4YU55NHNkSDR1alp0MnFCang0NEFnQysrK0FLUmtaRzRkdTBhZHUzYWhUVnIxdURNbVRNNGNlSUVLbFNvSU45ZnA5TkJwOU5CcTlWaXhvd1o4b1FyVzgzNkw0NmtwS1FyQUVJQmhES0ZhdkYxN3R3WlQ1NDhnVnF0THRMUHRsNjlldkR6ODhQcnI3OE9GeGNYZVJ5enU3czcvdlNuUDZGcTFhcG1sNS9hdEdrVGR1N2NLYTkxV3BCaHYrSEwzdUhEaHdFWWoxRTlkdXdZdnZubUcxU3RXaFYzN3R4NVpyS0xvakFFdVVYQklKV0lpR3hDcVZRS3BWSXBMQ0VrSkVRSUlZUmFyUllKQ1FrbXg5VnF0Y2pKeVJFNU9UbENvOUhJKzMvNTVSY2hoQkFIRGh3UU9wMnUwSHQwNjlaTnRHelpVc3laTTBlY1BuMWFEQmd3UUtTbnB4ZDZqa2FqRVhxOTNtaWZWcXNWT1RrNUlqczdXeng2OUVnOGZ2eFk1T2JtQ3JWYUxiUmFiWkhlcnhCQ3BLZW5XK3p6RTBJSXc4L0QxczlGV2ZNeXovSERodzlGU2txS3VIZnYzblBMOXV6Wjg1bkhzckt5Uk5ldVhVWFhybDNGOHVYTGpZN0Z4c1lXcTA1bnpwd3gycjV4NDRZUTR1bXpmUFhxVmZHZi8veEhwS2FtbXB6bjdlMXQ5bm9lSGg1RnZ2ZUNCUXVLVVZQenl2TnpYTzVtTWhJUldaUGhqNG1WSmdOWm5WcXRmcVh5bGh1R0k1VEhtZnN2bzZ3L3g2K2E4dndjSzU1ZmhJaUl5b3RYS1VnbG9yS1BnU29SRVJFUmxVb01WSW1JeWptdFZvdVltQmhrWldVVldtNzc5dTN5NjN2Mzd1SElrU05HeCtQajQ1K2JtdFJhbWFlSTZOWEVRSldJcUpTN2UvY3UvdnJYdjFvbFJTc0FyRm16QnRPbVRVTllXRmloNWZLdjQ1cWRuWTBwVTZZZ0lTRUJ3Tk94akFzV0xIanByRkozNzk3RjFLbFQwYUZEQjNoNmVxSnQyN1pZdVhMbFMxMlRYbjNQZTI1dTNMaUI0T0JnK1ByNndzdkxDOE9IRDhmdDI3ZHRXR01xS2k1UFJVUlV5cm02dW1MUG5qMVd1WFo4ZkR4Mjd0eUp0V3ZYWXV6WXNWQXFsV2pWcXRWenozTnpjOFBVcVZQeDRNRUQ2SFE2eko4L0h6Tm16SkRIdUJhV0ZjamNzZGpZV0NnVUNuejIyV2Z3OWZYRjl1M2JVYTFhTmR5OGVSTXBLU2t2L2dicGxhZlZhcC83M0J3OGVCQWVIaDZZTW1VS3RGb3R2djMyVzB5Wk1nWHIxNiszWWMySmlJaEttQ1dYcDdLMnc0Y1BDMjl2YjNIMDZGRWhoQkJIang0MTJqYnc4L01UZm41K3dzUERRL2o1K1lsLy9PTWZva3VYTHZJL3BWSnB0RzF1U1N5dFZpc0dEUm9rbEVxbHlWSkRCaGN1WEJCS3BWSThmUGpRWXUreFBDL3I4ekxLMG5OY2xPZW00RE9aa0pBZ1ZDclZjNWR2S3kzSzgzUE1ybjhpb2xKazI3WnQ2TlNwRTd5OHZEQnYzandBd05telo2RlNxWkNUa3lPWFU2bFVSdi95WjhQUmFEUUlEUTJGcjY4dldyZHVqY21USnlNN085dmtQaE1uVHNUMDZkUGxSZG05dkx3d2ZmcDBCQWNIWS9YcTFmSlFnOGpJU0V5YU5BbVZLMWRHWkdRa3Z2cnFLOFRFeE1qL0ZBcUZ5WFpCbXpadFF1UEdqUUVBdDI3ZHdvTUhEMHpLMUtwVkN4VXJWc1NTSlV1TTNpdFJZWXJ5M0JSOEp0UFMwbEM5ZW5Xenp5cVZMdndKRVJHVkVyZHUzY0xjdVhQeDNYZmZJUzR1em13V0o0T2twQ1FrSlNVaEppWUdMaTR1bURwMXFuenN1KysrdzRVTEY3QnQyelpFUlVVaFBUMWR6bUoxKy9adGpCbzFDaHMyYk1ES2xTdmg0K09Eakl3TXFGUXFaR1Jrd01mSEIydldyTUhldlh2aDcrK1AzMzc3RGNEVHJua0F1SDc5ZXJIZlYzSnlNbmJ1M0ltUkkwY0NBQVlOR29UWnMyZWJsSE55Y3NLY09YTVFIeDhQUHo4Ly9QREREd3hZNmJtSys5eG90VnBzMmJJRmZmcjBLY0ZhMG90aW9FcEVWRXJZMjl0RGtpVGN1WE1IbFN0WFJxTkdqUW90cjlWcU1XSENCSGg3ZTZORml4WUFnUFQwZFB6ODg4K1lPSEVpWEYxZDRlenNqSUNBQU1URnhRR0FQSVp2eDQ0ZHo3eit1KysraXgwN2RxQjkrL2JJeWNsQmRuWTJ6cDQ5QzYxV2l6Rmp4dURreVpQbzJyV3IvRSt2MTh1dlo4MmFaWFN0bXpkdllzcVVLWmcxYXhhY25Kd0FBSTBiTjBhVktsV3diZHMyazN1M2J0MGFrWkdSNk51M0w4TEN3dEMzYjE5Y3ZIaXgySjhsbFMvRmVXNisvLzU3S0JRS2ZQcnBweVZjU3lJaUlodDcyYkY5UC8vOHMramN1YlBvMTYrZlNFNU9Ga0k4VGYrb1ZDckY0OGVQamNwKy8vMzNvbXZYcmlJN08xdmVkLzc4ZVhrOFc4Ri9HbzNHN0pnOFE5clNaNlZPWGIxNnRWaTllclh3OXZZVzU4K2ZGek5uempRNi9xeDBrcmR2M3hiZHVuVVRlL2Z1bGZjWlBwdUhEeCtLenAwN2kvMzc5ei96czhqTXpCUWpSb3dRZmZyMGVXYVo1eW5QWS90ZVJsa2FvMXBRWWMvTmdnVUxSTy9ldlMwNkRyb2s4RGttSWlLTHNNUWZlSTFHSStiTm15YzZkT2dnaERBZnFFWkZSUW1sVWlrT0h6NXNkTzZkTzNlRVVxazBtN2Y4V1FvTFZKODhlU0k2ZE9nZzB0UFRpNVgzL09MRmk2SnIxNjVpNjlhdFJ2dnpmelluVDU0VXJWcTFFbnYyN0hsbTNSSVRFMTlxMGd2L3dMK1lzaHlvQ21IK3VWbTZkS253OS9jWDkrL2Z0MkhOWGt4NWZvNjVQQlVSVVNtUm1wcUt1M2Z2b25IanhxaFhyeDQwR28zWkJmUXZYcnlJV2JObW9VZVBIdmp3d3crTmpybTZ1a0twVkdMZXZIa1lQMzQ4WG4vOWRWeTVjZ1VaR1JuNDRJTVBpbDBuUjBkSHpKNDlHODdPenZLK2dtTm5EVjMvQmlOR2pNRFNwVXNSRkJTRThQQndiTnk0MGFpOG9XeE1UQXltVFp1RzVjdVh3OWZYRjNmdjNzV0JBd2ZRdVhObjFLbFRCeGtaR2ZqeHh4L3h3UWNmY05JTFBkT2xTNWVlKzl5c1dyVUtCdzhleEpvMWErRGk0bUxqR2xOeE1GQWxJaW9sZERvZFpzeVlnZHUzYjZOT25UcjQ3cnZ2SUVtU1Nibng0OGREclZZaktpb0tVVkZSOHY2a3BDUUF3Snc1Y3hBU0VvSytmZnNpTHk4UGJtNXVDQW9LZXVGNmVYcDZHbTNIeE1TWUhDKzRyM1hyMW5CeGNURmFqUUI0dWxwQi9yS2RPM2RHdTNidFlHOXZqOXpjWENRbEpTRThQQnpaMmRtb1VhTUcyclJwZ3drVEpyeHczZW5WNStUazlOem5adlhxMVFDQWpoMDdHcDE3N05neE9EZzRsR2g5cVhnWXFCSVJsUkoxNjliRjd0MjdUZlkzYWRKRURrS0JwOHRGRmNiRnhRV2hvYUVXcjE5eEZLZlZ5dDdlSHNEVDFtQm1vYUxpS3NwemsvLzNoOG9XOXFVUUVaVnpDb1VDZGV2V0xaSHU5WUNBQUt2Zmc0aGVIV3hSSlNJcTU1eWNuSjdiU2dzOFRVTnB6b2tUSjRwOHJ6Rmp4aFM1TEJFUlcxU0ppSWlJcUZSaW9FcEVSRVJFcFJJRFZTSWlJaUlxbFJpb0VoRVJFVkdweEVDVmlJaUlpRW9sQnFwRVJFUkVWQ294VUNVaUlpS2kwV2JQR3dBQUZBUkpSRUZVVW9tQktoRVJFUkdWU2d4VWlZaUlpS2hVWXFCS1JFUkVSS1VTVTZnU0VWbUJTcVd5ZFJXSVhocWZZN0kxdHFnU0VWbVFFT0tBcmV0QXhvUVFpYmF1UTFuRDU3ajA0WE5NUkVUMEI2VlNLWlJLcGJCMVBZaW9mR09MS2hFUkVSR1ZTZ3hVaVlpSWlLaFVZcUJLUkVSRVJLVVNBMVVpSWlJaUtwVVlxQklSRVJGUnFjUkFsWWlJaUloS0pRYXFSRVJFUkZRcU1WQWxJaUlpb2xLSmdTb1JFUkVSbFVxU3JTdEFSRVMyMWJScDA3cDJkblpUQ3V6KzRvLy9WK1hmcWRWcXZ6dHo1c3l0a3FrWkVaVjNERlNKaU1xNWZ2MzZWYmg4K2ZKdFNaSmNDeXNuaExqYnNHSERPaEVSRWJxU3Foc1JsVzhWYkYwQklpS3lyZlBuejRzNmRlbzBBT0R4bktLYjR1TGlva3FpVGtSRUFNZW9FaEVSQUwxZXY2c0l4WXBTaG9qSVloaW9FaEVSRkFyRlFTRkVXaUZGSGxhclZ1MWdpVldJaUFnTVZJbUlDRUJTVWxLZUpFbVJoUlNKUEhEZ2dMYkVLa1JFQkFhcVJFVDBCMG1TbnRtMXIxQW8yTzFQUkNXT2dTb1JFUUVBTWpNemZ3T1FaZVpRVmtaR1JseEoxNGVJaUlFcUVSRUJBQzVmdnF3V1FwaWIxYi8zOHVYTDZoS3ZFQkdWZXd4VWlZaEk5b3p1ZjNiN0U1Rk5NRkFsSWlLWkpFbS9BTWpKdHl0SGtxUmZiVlVmSWlyZkdLZ1NFWkVzS1NrcEIwQ01ZVnVTcEovLzJFZEVWT0lZcUJJUmtSRWhoTnpWWDhSRUFFUkVWc0ZBbFlpSWpEZzRPRVFiWGxldVhEbTZzTEpFUkVSRVJDVktxVlR1VlNxVlA5bTZIa1JVdnRuWnVnSkVSRlFxN1pJa1NkaTZFa1JVdmttMnJnQVJVWG5Xb2tVTHA3eTh2RDRBdkFGNEFIZ1RRSFVBRld4YXNkSkRCeUFkd0IwQUp3SEUyOXZiN3pwKy9MaTV4QVJFOUlwaG9FcEVaQU10V3JSdzFXZzAzMGlTOUJHQXlyYXVUeG1USTRUWTZPRGdNUDM0OGVOM2JWMFpJckllQnFwRVJDVk1wVklORmtLc0FsQlZraVMwYk5rUzN0N2VhTnk0TWQ1ODgwMDRPVG5Cem80anN3QkFxOVVpS3lzTGQrN2N3Ymx6NXhBZkg0K0VoQVFJSVFBZ1c1S2tMNUtTa3NKdFhVOGlzZzRHcWtSRUpVZFNLcFhUQUh3TEFEMTY5TUR3NGNOUnExWXQyOWFxakVsTlRjWEtsU3NSRmZVMDI2c2tTZDhrSlNYTkJNQXh0VVN2R0FhcVJFUWxvRkdqUmc2T2pvN3JBQVE0T2pxS2tKQVF5ZHZiMjliVkt0UGk0K014Y2VKRW9WYXJKUUNiMUdyMXNILy8rOThhVzllTGlDeUhnL1dKaUVwQXZYcjE1Z0g0dkVhTkdsaXhZb1hrNGVGaDZ5cVZlZlhyMTBlclZxMmtnd2NQSWpjM3Q1bWRuVjNWMU5SVXBuc2xlb1d3UlpXSXlNcmMzZDM5SkVtS2RIWjJGcHMyYlpKcTE2NXQ2eXE5VWxKU1VoQVlHQ2d5TWpJa0FIN0p5Y2w3YlYwbklySU10cWdTRVZtUnA2ZG5QU0hFcndBcWhZYUdTbzBhTmJKMWxWNDVyNzMyR2hvMmJDakZ4TVFBUUplNmRldUdwNlNrY1BrcW9sY0FVNmdTRVZtUlRxZGJBYUI2UUVBQVB2endRMXRYNTVYMTRZY2Y0bTkvK3hzQVZQL2pNeWVpVndDNy9vbUlyS1I1OCthZUNvVWk4YTIzM3NMMjdkdmg0T0JnNnlxOTBqUWFEUVlNR0lBYk4yNUFDT0Y1NnRTcGs3YXVFeEc5SExhb0VoRlppVUtobUFJQUgzLzhNWVBVRXVEZzRJQ1BQdm9Jd1A4K2V5SXEyOWlpU2tSa0JjMmJOMit1VUNoT3VicTZJakl5RXZiMjlyYXVVcm1RbDVjSFB6OC8zTHQzRDBLSTVxZE9uVHB0NnpvUjBZdGppeW9Sa1JVb0ZJcFJBQkFRRUZBdWc5VDc5KzlqMHFSSlpvOEpJWEQzN2wwa0pDUkFxOVZhOUw3Mjl2WUlDQWdBQUVpU05OcWlGeWVpRXNjV1ZTSWlDL1B4OGJITHlzcTZvMUFvYXNURnhjSEp5Y21pMTc5Mzd4NjZkKzllckhOT25EaUJIajE2bU94UFRVMDFteG5MMTljWFk4ZU9SZGV1WGMzZXYyYk5taWI3MjdadGk0a1RKOHJiL3Y3K1dMVnFGZDU0NHcwQXdKQWhRM0Q3OW0zazVPUkFxOVZDQ0lHd3NEQzgvLzc3eFhvdno1T1ZsWVgyN2R0RHI5Yy9hTkNnd1pzUkVSRTZpOTZBaUVvTUExVWlJZ3R6ZDNmM2xpVHBvRktweEpvMWEwcnN2dVBIajhmRGh3L3h3dzgvRlBrY2xVcUZwS1NrWXQyblpjdVdPSHIwS0JRSzg1MXlRNFlNUVc1dUxpVHA2WjhZdlY0UGhVS0I5UFIwUkVkSGw4aDQzV0hEaHVIVXFWTUE0SjJjbkh6STZqY2tJcXV3czNVRmlJaGVOWklrL1JVQVNqSkY2dEdqUjdGLy8vN25CcW45Ky9kLzdyNXQyN1laQmFFZUhoNm9VNmVPdkoyWGw0ZmV2WHNiblhQdjNqMGNPM1lNQVBEdHQ5OGlJaUlDRXlaTXdJRURCN0J1M1RyTW5Uc1hnWUdCSlRhcHpOdmJHNmRPblRMOExCaW9FcFZSREZTSmlDeXZKMUJ5Z1dwbVppWm16WnFGenAwN28xbXpab1dXdlhMbGlsRUxxa3Fsd280ZE80eTJoUkJHNTlqYjJ5TXlNbExlOXZUME5Ob0dBQzh2THdEQTNMbHpjZUxFQ2VUbTV1TGt5WlA0L2ZmZlVidDJiWXdlWGJMRFJiMjl2YkY0OFdJSUlmd0FqQzNSbXhPUnhUQlFKU0t5b09iTm16c0RhT2ppNG9MNjlldGIvWDU2dlI1ZmYvMDFIQjBkOGV1dnYyTHMyTEU0ZE9nUTJyZHZqOWRlZTgwaTk4akx5NE8vdjcvUlBmTnY1emQrL0hqNTljeVpNeEVSRVNGdmQrellFYjE2OVpLdmFXOXZqL2J0MjFzbGlLMWZ2ejZxVjYrTzlQVDBoaXFWcWxwU1VsS214VzlDUkZiSFFKV0l5SUlxVktqUVdBZ0JOemMzcTk5TENJRlpzMmJoMy8vK056WnMyQUIvZjMvazV1WWlQajRleTVZdHc4aVJJK0huNXllUEZUVW8yTlZ2YmpoQWZ2YjI5dGk5ZXpjQUlDY25CejE3OXBTM0RRd3Rxdm5GeDhlYjFOZlFFdHUyYlZzY1BIaXdhRy8wQlVpU0JEYzNOeVFsSlVHU3BNWUFqbGp0WmtSa05ReFVpWWdzcXlrQU5HalF3S28zMGV2MUNBa0pRV3hzTEZhc1dDRzMzbGFxVkFrTEZpekFnUU1ITUdmT0hFUkdSbUxLbENsR2dYUEJydjZDMndYbDVlWEpMYUY2dlI3WjJkbnl0am1Hd0Rjek05TW9DTmJyOVMvNGJsOU1nd1lOa0pTVUJDRkVVekJRSlNxVEdLZ1NFVmxXRXdCV2JWSE55c3JDeElrVGNmWHFWYXhkdXhidnZQT09TUmtmSHgrb1ZDck1temNQSDMzMEVZWU1HU0szWmhaY3Bxcmd0aUVJallxS0FnQk1talFKZG5aMjZOV3JGeUlqSTNIbHloWDgzLy85bjlFNUhUdDJsRitQSHo4ZVRrNU9HRGx5SkVKRFEzSDY5R240K1BnOHQrWFcwZ3hmRnZSNmZaTVN2VEVSRVJGUmFhUlVLbjlUS3BVaU1URlJXTXZseTVmRjZOR2p4WU1IRDR6Mks1VktrMzFDQ0hIcjFpMmpNb1ZSS3BWQ3E5VWE3VXRKU1JHOWUvY1d2Lzc2cXdnTURCUVhMbHg0NXZtUEh6OFdmbjUrNHZidDI2SkRodzRpTXpOVDlPM2JWNHdhTlVwODhza25jamx2Yis5QzYyRUp4NDhmRjBxbFVpaVZ5bGhiUHhkRTlHS1ltWXFJeUxLY0FWaDhrZi84R2pSb2dNV0xGNk5HalJwRktwOS9hYWtYNGVycWlxRkRoMkxhdEdsSVRVM0Z3WU1IY2VEQUFWeTVjZ1VaR1JsR1hmcUhEeCtHdDdjM2F0ZXVEWjFPQnljbkp5eFpzZ1JhclJidnZmZmVTOVdqdVBMOURKeEw5TVpFWkRIcytpY2lzcXhxQUZDbFNoVmIxNlBJY25KeUlFa1NNakl5WUdkbko2K2grdnZ2djJQcDBxVzRjT0VDVkNvVndzUEQ0ZXpzaktOSGorTFlzV01JRHcvSG5UdDNrSmFXQnExV2kxcTFhbUg3OXUyb1VhTUdPblRvZ0lZTkd3SUFhdFdxaFd2WHJ1R2pqejRxMGZlVjcyZFFyVVJ2VEVRV3cwQ1ZpTWl5YkJhb09qZzRtTXp3TDRxRWhBUXNXclFJQ29VQ2dZR0I4alhxMTYrUC92MzdvMW16WnFoVXFaSmN2a2VQSGlialduVTZIWFE2SFJ3Y0hLQlNxZkRiYjc4WkhmLysrKy9SdEdsVGVidExseTdGcm1keE1WQWxLdnVZUXBXSXlJS1VTcVVhZ01PeFk4ZEtMQXNUbWFmUmFBekxacW1UazVNcjJybytSRlI4SEtOS1JFUkVSS1VTQTFVaUlzdktCSURIangvYnVoN2xYbloydHVFbHMxSVJsVkVNVkltSUxLdkVBdFcxYTlmS2E2TWFDQ0V3YnR3NEhEOSsvTG5uUDNyMENNSEJ3Yzh0RnhjWGgyWExscG5zOS9mM0wvRkYvSXNqMzgrQWdTcFJHY1hKVkVSRWxsVmlnZXFaTTJjd2RPaFFvMzBMRnk1RWpSbzFzSFBuVHJpNXVlR05OOTZRajJrMEdxTnhzeHFOQm5GeGNVYm5GeXdqaE1EYXRXc3hmdng0ay90ZnYzNGRRZ2l6ZGZQeThrTE5talhsN2R1M2I1c3NrM1h2M2owY08zYXNDTy8weFRCUUpTcjdHS2dTRVZsV0J2QTBlNVMxYk51MkRidDM3OGJObXpkeDY5WXQyTm5aWWV2V3JRZ05EWVZXcThYWFgzK04xTlJVVEpvMENaTW5UNWF6WkhsNWVTRXVMZzdPenM5ZVZyUmdtZWpvYUxpNXVhRjU4K2E0ZHUwYVB2MzBVNlB5K1ROU0FjRCsvZnZsMS9sYmU3Mjh2RXhhZi8rWTZHUTErWDRHR1ZhOUVSRlpEUU5WSWlJTGtpVHBraENpL2ZYcjErSHA2V21WZXd3Y09CQk5talRCNnRXcnNYanhZdHk2ZFF1ZmZQSUpuang1SWg4SGdMUzBORXlaTWdWOSsvYUZ2Nzkvc2UrVGtaR0I5ZXZYWS9YcTFkaTBhUlBPbno5dkZJaXFWQ3JFeHNhaVFvVUtacy9QbnpJMUx5K3Z4Rk9vM3JoeEF3QWdoTGhVb2pjbUlvdGhvRXBFWkZsbkFlRHExYXRXdmNuQmd3Zmg2K3NMZjM5L0xGeTRFRjI2ZE1IZ3dZTk55bDIvZmgxNWVYa3ZkSStvcUNqY3UzY1BRNGNPUldabUpyWnQyMWFzODNmczJDRy85dkx5TXRvMjdMT21LMWV1QUFBVUNzVlpxOTZJaUt5R2dTb1JrV1dkQWY0WEpGbkxQLy81VDZ4ZHV4WmhZV0dvWDc4KzVzK2ZqNzE3OXdJQTZ0V3JCemMzTnd3ZlBoeno1OC9Ia2lWTDVQTzZkdTFxY3ExbkJZeDkrdlJCcjE2OU1ISGlSQVFHQnNMVjFSWHQyclV6S3BPLzYzL1pzbVZHYVZKNzllb2x2ODdMeXpQYUxnbUduNEVrU1dkSzlNWkVaREVNVkltSUxFaW4wNTFUS0JSV2JWRk5TMHZEalJzMzhNa25ueUFsSlFYKy92NndzN09UV3l6NzkrK1BhOWV1WWZqdzRiaCsvYnA4WGxKU2t0RjFIajU4aUU2ZE9obE5hRktwVlBMclNwVXFJU0lpQXZiMjl1alRwdzhBNHpHb2hhbGZ2NzVSQzZ5NU1hcUdJUXJXSUlTUWZ3WkNpSE5XdXhFUldSVXpVeEVSV1poU3Fid0VvT0h1M2J0UnYzNTlxOTdMMzk4ZnUzZnZocCtmSDZwWHJ3NEF5TTNOQmZDMDY3MVhyMTV5Z0Zod1JyOGhVQzBZd0JyS1hiMTZGWU1IRDRhN3V6c2VQMzZNeXBVclkrWEtsV1piWlFFZ0ppWUdOMi9lTkpsd0JUd05ybDFjWE15ZUZ4c2JXL3czL2h6WHJsMHpCTmVYazVPVDM3YjREWWlvUkxCRmxZakk4dllDR0JNZkg0L0F3RUNyMyt6eDQ4ZW9XTEVpTm03Y0NBRFBuTFJVbEZuL0dSa1phTisrUFpLU2tsQzFhbFVFQkFUQXpjME5ibTV1Y3RCOTc5NDlrK0RXTUhHc1hyMTZSb0hudm4zN3NHdlhMang2OUFqdnYvOCszbm5uSFh6MTFWY3Y5WDZMSWo0K0hnQWdTZEpQVnI4WkVWa05GL3duSXJJd0ljUWU0SC9Ca3FVbEppWmk0c1NKR0Rac0dHN2Z2bzJQUC80WUdSa1orUFRUVDgyMlpyNm9talZyWXVUSWtlaldyUnZjM054dzhlTEZZcDIvWThjT3JGdTNEaUVoSVpBa0NTRWhJVGg5K2pRbVRKaUF6RXpyTG0xcStPd05Qd3NpS3BzWXFCSVJXVmkxYXRXT0FuandyMy85eXlycnFUWnIxZ3dUSjA3RTZ0V3JVYWRPSFVSRVJNRFoyUmsvL1BBRGZ2amhCd0F3bVdIL0lxNWV2WXAxNjliaHl5Ky9STHQyN2JCbzBhSWluWGYzN2wyTUhUc1cwZEhSV0xGaWhUd2tvVktsU2xpK2ZEbGVmLzExOU9yVkMwdVdMTUdsUzVaZk9Tb3JLd3VuVDU4R2dBY05HalE0YXZFYkVGR0pZZGMvRVpHRkhUaHdRS3RVS24vUzYvV2ZSa1ZGbVYwMjZtVTRPanJDMGRIUlpMOU9wOE9USjA5UXNXSkZYTDkrSFFxRlFsNWIxYUE0cy82dlg3K090TFEwREJnd0FDRWhJWEJ5Y25ybWRReXBWSzlldllyQXdFRDA3dDBiMzMvL3ZkR1lXQUN3czdQRCtQSGowYTFiTjZ4WnN3YWpSbzNDamgwN2pLNzlzdmJ1M1d1b3owOFJFUkU2aTEyWWlJaUk2RlhRdkhuejVrcWxVblR0MmxWb05CcGhMV3ZXckJGQ0NMRnAweVp4NGNJRnNYWHJWbkhwMGlVeGUvWnNFUkFRSUZhc1dGR3M2NlducHd1bFVsbG9tWVNFQkpOOWlZbUo4dXRidDI2WkhQZno4ek43TGJWYVhhejZQWTlhclJaZHVuUVJTcVZTdUx1N043UDFjMEJFUkVSVUtpbVZ5a2lsVWluMjdObGowV0NNbnUzSEgzOFVTcVZTcUZRcWprMGxlZ1Z3akNvUmtaVUlJV1lDd0lZTkc2RFJhR3hkblZlZVJxT1JWejR3ZlBaRVZMYVpUOUJNUkVRdjdjNmRPeW0xYXRYeXpNek1mRWV0VmxzOVpXaDV0M2p4WWh3K2ZCZ0FvcE9UaytmYnVqNUU5UExZb2twRVpFVVZLbFFZQVNCOTgrYk5PSExraUsycjg4bzZjdVFJdG16WkFnRHBXcTEydUszclEwU1d3Y3hVUkVSV3BsUXFld0w0eWRuWldXemF0RW1xWGJ1MnJhdjBTa2xKU1VGZ1lLREl5TWlRQVBnbEp5ZnZ0WFdkaU1neTJQVlBSR1JscWFtcEYydlZxdVg4NU1rVHIzMzc5a0dsVXVHTk45NndkYlZlQ2VmUG44Y1hYM3lCOVBSMENjREM1T1RrcGJhdUV4RlpEZ05WSXFJUzRPTGk4azg3TzdzLzVlYm1OdnY1NTUvRjIyKy9MUmxTa3RLTGlZK1B4K2pSbzBWMmRyWUVZSk5hclI1OS8vNTlycHRLOUFwaDF6OFJVY21SVkNyVlZDSEVkQURvM3IwN1Jvd1lnVnExYXRtNlhtVkthbW9xVnF4WWdlam9hQUNBSkVuVGtwS1N2Z01nYkZzeklySTBCcXBFUkNWTXBWSU5Ga0tzQWxCVmtpUzBiTmtTYmRxMFFaTW1UZkRtbTIvQ3lja0pkblpNSEFnQVdxMFdXVmxadUhQbkRzNmVQWXREaHc0aElTRUJRZ2dBeUpZazZZdWtwS1J3VzllVGlLeURnU29Sa1EyMGFOSENOUzh2YnhxQWp3RlV0bkYxeXBvY0FCdnM3ZTFuSEQ5Ky9LNnRLME5FMXNOQWxZaklobHEwYU9HVWw1ZlhCMEFiQUI0QTNnVGdBczRoTU5BQlNBTndCOEJKQUlmczdlMTNIVDkrUE11MjFT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cmwvaDlSYk04dmZQRTRGd0FBQUFCSlJVNUVya0pnZ2c9PSIsCiAgICJUeXBlIiA6ICJmbG93IiwKICAgIlZlcnNpb24iIDogIjk3Igp9Cg=="/>
    </extobj>
  </extobjs>
</s:customData>
</file>

<file path=customXml/itemProps6.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1356</Words>
  <Application>WPS 演示</Application>
  <PresentationFormat>宽屏</PresentationFormat>
  <Paragraphs>124</Paragraphs>
  <Slides>23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Arial</vt:lpstr>
      <vt:lpstr>宋体</vt:lpstr>
      <vt:lpstr>Wingdings</vt:lpstr>
      <vt:lpstr>Calibri</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有一个地方</cp:lastModifiedBy>
  <cp:revision>32</cp:revision>
  <dcterms:created xsi:type="dcterms:W3CDTF">2020-07-11T00:52:00Z</dcterms:created>
  <dcterms:modified xsi:type="dcterms:W3CDTF">2020-08-08T14:19:17Z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